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notesSlides/notesSlide21.xml" ContentType="application/vnd.openxmlformats-officedocument.presentationml.notesSlide+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tags/tag40.xml" ContentType="application/vnd.openxmlformats-officedocument.presentationml.tags+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notesSlides/notesSlide27.xml" ContentType="application/vnd.openxmlformats-officedocument.presentationml.notesSlide+xml"/>
  <Override PartName="/ppt/tags/tag44.xml" ContentType="application/vnd.openxmlformats-officedocument.presentationml.tags+xml"/>
  <Override PartName="/ppt/notesSlides/notesSlide28.xml" ContentType="application/vnd.openxmlformats-officedocument.presentationml.notesSlide+xml"/>
  <Override PartName="/ppt/tags/tag45.xml" ContentType="application/vnd.openxmlformats-officedocument.presentationml.tags+xml"/>
  <Override PartName="/ppt/notesSlides/notesSlide2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tags/tag55.xml" ContentType="application/vnd.openxmlformats-officedocument.presentationml.tags+xml"/>
  <Override PartName="/ppt/notesSlides/notesSlide38.xml" ContentType="application/vnd.openxmlformats-officedocument.presentationml.notesSlide+xml"/>
  <Override PartName="/ppt/tags/tag56.xml" ContentType="application/vnd.openxmlformats-officedocument.presentationml.tags+xml"/>
  <Override PartName="/ppt/notesSlides/notesSlide39.xml" ContentType="application/vnd.openxmlformats-officedocument.presentationml.notesSlide+xml"/>
  <Override PartName="/ppt/tags/tag57.xml" ContentType="application/vnd.openxmlformats-officedocument.presentationml.tags+xml"/>
  <Override PartName="/ppt/notesSlides/notesSlide40.xml" ContentType="application/vnd.openxmlformats-officedocument.presentationml.notesSlide+xml"/>
  <Override PartName="/ppt/tags/tag58.xml" ContentType="application/vnd.openxmlformats-officedocument.presentationml.tags+xml"/>
  <Override PartName="/ppt/notesSlides/notesSlide41.xml" ContentType="application/vnd.openxmlformats-officedocument.presentationml.notesSlide+xml"/>
  <Override PartName="/ppt/tags/tag59.xml" ContentType="application/vnd.openxmlformats-officedocument.presentationml.tags+xml"/>
  <Override PartName="/ppt/notesSlides/notesSlide42.xml" ContentType="application/vnd.openxmlformats-officedocument.presentationml.notesSlide+xml"/>
  <Override PartName="/ppt/tags/tag60.xml" ContentType="application/vnd.openxmlformats-officedocument.presentationml.tags+xml"/>
  <Override PartName="/ppt/notesSlides/notesSlide43.xml" ContentType="application/vnd.openxmlformats-officedocument.presentationml.notesSlide+xml"/>
  <Override PartName="/ppt/tags/tag61.xml" ContentType="application/vnd.openxmlformats-officedocument.presentationml.tags+xml"/>
  <Override PartName="/ppt/notesSlides/notesSlide4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5" r:id="rId1"/>
  </p:sldMasterIdLst>
  <p:notesMasterIdLst>
    <p:notesMasterId r:id="rId51"/>
  </p:notesMasterIdLst>
  <p:handoutMasterIdLst>
    <p:handoutMasterId r:id="rId52"/>
  </p:handoutMasterIdLst>
  <p:sldIdLst>
    <p:sldId id="300"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Lst>
  <p:sldSz cx="12192000" cy="6858000"/>
  <p:notesSz cx="7315200" cy="9601200"/>
  <p:embeddedFontLst>
    <p:embeddedFont>
      <p:font typeface="Calibri" pitchFamily="34" charset="0"/>
      <p:regular r:id="rId53"/>
      <p:bold r:id="rId54"/>
      <p:italic r:id="rId55"/>
      <p:boldItalic r:id="rId56"/>
    </p:embeddedFont>
    <p:embeddedFont>
      <p:font typeface="Metropolis" pitchFamily="2" charset="0"/>
      <p:regular r:id="rId57"/>
    </p:embeddedFont>
    <p:embeddedFont>
      <p:font typeface="Verdana" pitchFamily="34" charset="0"/>
      <p:regular r:id="rId58"/>
      <p:bold r:id="rId59"/>
      <p:italic r:id="rId60"/>
      <p:boldItalic r:id="rId61"/>
    </p:embeddedFont>
  </p:embeddedFontLst>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BE5253-D05B-7F19-DEAA-C2A23125D903}" name="Moira Palumbo" initials="MP" userId="S::moira.palumbo@broadcom.com::ed9e0b34-c336-4291-bde6-7cbc940398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2"/>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83692" autoAdjust="0"/>
  </p:normalViewPr>
  <p:slideViewPr>
    <p:cSldViewPr snapToGrid="0">
      <p:cViewPr varScale="1">
        <p:scale>
          <a:sx n="36" d="100"/>
          <a:sy n="36" d="100"/>
        </p:scale>
        <p:origin x="-54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commentAuthors" Target="commentAuthors.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4.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8/9/2025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8/9/2025</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1" name="Slide preview"/>
          <p:cNvSpPr>
            <a:spLocks noGrp="1" noRot="1" noChangeAspect="1"/>
          </p:cNvSpPr>
          <p:nvPr>
            <p:ph type="sldImg"/>
          </p:nvPr>
        </p:nvSpPr>
        <p:spPr/>
      </p:sp>
      <p:sp>
        <p:nvSpPr>
          <p:cNvPr id="10002" name="Notes"/>
          <p:cNvSpPr>
            <a:spLocks noGrp="1"/>
          </p:cNvSpPr>
          <p:nvPr>
            <p:ph type="body" idx="1"/>
          </p:nvPr>
        </p:nvSpPr>
        <p:spPr/>
        <p:txBody>
          <a:bodyPr wrap="square" rtlCol="0"/>
          <a:lstStyle/>
          <a:p>
            <a:pPr marL="0" indent="0">
              <a:buNone/>
            </a:pPr>
            <a:endParaRPr/>
          </a:p>
        </p:txBody>
      </p:sp>
      <p:sp>
        <p:nvSpPr>
          <p:cNvPr id="10003"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4" name="Slide preview"/>
          <p:cNvSpPr>
            <a:spLocks noGrp="1" noRot="1" noChangeAspect="1"/>
          </p:cNvSpPr>
          <p:nvPr>
            <p:ph type="sldImg"/>
          </p:nvPr>
        </p:nvSpPr>
        <p:spPr/>
      </p:sp>
      <p:sp>
        <p:nvSpPr>
          <p:cNvPr id="10035" name="Notes"/>
          <p:cNvSpPr>
            <a:spLocks noGrp="1"/>
          </p:cNvSpPr>
          <p:nvPr>
            <p:ph type="body" idx="1"/>
          </p:nvPr>
        </p:nvSpPr>
        <p:spPr/>
        <p:txBody>
          <a:bodyPr wrap="square" rtlCol="0"/>
          <a:lstStyle/>
          <a:p>
            <a:pPr marL="0" indent="0">
              <a:buNone/>
            </a:pPr>
            <a:endParaRPr/>
          </a:p>
        </p:txBody>
      </p:sp>
      <p:sp>
        <p:nvSpPr>
          <p:cNvPr id="10036"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8" name="Slide preview"/>
          <p:cNvSpPr>
            <a:spLocks noGrp="1" noRot="1" noChangeAspect="1"/>
          </p:cNvSpPr>
          <p:nvPr>
            <p:ph type="sldImg"/>
          </p:nvPr>
        </p:nvSpPr>
        <p:spPr/>
      </p:sp>
      <p:sp>
        <p:nvSpPr>
          <p:cNvPr id="1003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introduces the concept of "Views" within the VCF Operations console, which are essential for visualizing and interpreting the vast amount of data collected from your environment. </a:t>
            </a:r>
            <a:r>
              <a:t/>
            </a:r>
            <a:br/>
            <a:r>
              <a:rPr lang="en-GB" sz="1000" dirty="0">
                <a:solidFill>
                  <a:schemeClr val="tx2"/>
                </a:solidFill>
                <a:latin typeface="Arial" panose="020B0604020202020204" pitchFamily="34" charset="0"/>
                <a:cs typeface="Times New Roman" panose="02020603050405020304" pitchFamily="18" charset="0"/>
              </a:rPr>
              <a:t>A view serves as a powerful display mechanism for metrics and properties, and it also acts as a reusable building block that can be incorporated into customized dashboards and comprehensive reports. </a:t>
            </a:r>
            <a:r>
              <a:t/>
            </a:r>
            <a:br/>
            <a:r>
              <a:rPr lang="en-GB" sz="1000" dirty="0">
                <a:solidFill>
                  <a:schemeClr val="tx2"/>
                </a:solidFill>
                <a:latin typeface="Arial" panose="020B0604020202020204" pitchFamily="34" charset="0"/>
                <a:cs typeface="Times New Roman" panose="02020603050405020304" pitchFamily="18" charset="0"/>
              </a:rPr>
              <a:t>This modularity allows for efficient creation of tailored operational insights.</a:t>
            </a:r>
            <a:r>
              <a:t/>
            </a:r>
            <a:br/>
            <a:r>
              <a:rPr lang="en-GB" sz="1000" dirty="0">
                <a:solidFill>
                  <a:schemeClr val="tx2"/>
                </a:solidFill>
                <a:latin typeface="Arial" panose="020B0604020202020204" pitchFamily="34" charset="0"/>
                <a:cs typeface="Times New Roman" panose="02020603050405020304" pitchFamily="18" charset="0"/>
              </a:rPr>
              <a:t>To access and manage these views, you navigate through the VCF Operations console by clicking on Infrastructure Operations, then selecting Dashboards &amp; Reports, and finally choosing Views. </a:t>
            </a:r>
            <a:r>
              <a:t/>
            </a:r>
            <a:br/>
            <a:r>
              <a:rPr lang="en-GB" sz="1000" dirty="0">
                <a:solidFill>
                  <a:schemeClr val="tx2"/>
                </a:solidFill>
                <a:latin typeface="Arial" panose="020B0604020202020204" pitchFamily="34" charset="0"/>
                <a:cs typeface="Times New Roman" panose="02020603050405020304" pitchFamily="18" charset="0"/>
              </a:rPr>
              <a:t>Once in the Views pane, clicking the Manage option will present you with a comprehensive list of all currently available views. </a:t>
            </a:r>
            <a:r>
              <a:t/>
            </a:r>
            <a:br/>
            <a:r>
              <a:rPr lang="en-GB" sz="1000" dirty="0">
                <a:solidFill>
                  <a:schemeClr val="tx2"/>
                </a:solidFill>
                <a:latin typeface="Arial" panose="020B0604020202020204" pitchFamily="34" charset="0"/>
                <a:cs typeface="Times New Roman" panose="02020603050405020304" pitchFamily="18" charset="0"/>
              </a:rPr>
              <a:t>These views are instrumental in helping you interpret the metrics, properties, and policies of your monitored objects, including any associated alerts and symptoms. </a:t>
            </a:r>
            <a:r>
              <a:t/>
            </a:r>
            <a:br/>
            <a:r>
              <a:rPr lang="en-GB" sz="1000" dirty="0">
                <a:solidFill>
                  <a:schemeClr val="tx2"/>
                </a:solidFill>
                <a:latin typeface="Arial" panose="020B0604020202020204" pitchFamily="34" charset="0"/>
                <a:cs typeface="Times New Roman" panose="02020603050405020304" pitchFamily="18" charset="0"/>
              </a:rPr>
              <a:t>For streamlined analysis, these views are logically categorized into several key areas: Availability, Capacity, Configuration, Inventory, Performance, and Compliance, allowing you to quickly focus on specific aspects of your infrastructure's health and performance.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Views help you to interpret metrics, properties, and policies of monitored objects including alerts and symptoms.</a:t>
            </a:r>
          </a:p>
          <a:p>
            <a:pPr marL="0" indent="0">
              <a:buNone/>
            </a:pPr>
            <a:r>
              <a:rPr lang="en-GB" sz="1000" dirty="0">
                <a:solidFill>
                  <a:schemeClr val="tx2"/>
                </a:solidFill>
                <a:latin typeface="Arial" panose="020B0604020202020204" pitchFamily="34" charset="0"/>
                <a:cs typeface="Times New Roman" panose="02020603050405020304" pitchFamily="18" charset="0"/>
              </a:rPr>
              <a:t>The views are categorized as follows: Availability, Capacity, Configuration, Inventory, Performance, and Compliance.</a:t>
            </a:r>
          </a:p>
        </p:txBody>
      </p:sp>
      <p:sp>
        <p:nvSpPr>
          <p:cNvPr id="10040"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2" name="Slide preview"/>
          <p:cNvSpPr>
            <a:spLocks noGrp="1" noRot="1" noChangeAspect="1"/>
          </p:cNvSpPr>
          <p:nvPr>
            <p:ph type="sldImg"/>
          </p:nvPr>
        </p:nvSpPr>
        <p:spPr/>
      </p:sp>
      <p:sp>
        <p:nvSpPr>
          <p:cNvPr id="1004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specifically focuses on the "Predefined Views" available within VCF Operations, building upon our previous discussion about the general utility of views for data visualization. </a:t>
            </a:r>
            <a:r>
              <a:t/>
            </a:r>
            <a:br/>
            <a:r>
              <a:rPr lang="en-GB" sz="1000" dirty="0">
                <a:solidFill>
                  <a:schemeClr val="tx2"/>
                </a:solidFill>
                <a:latin typeface="Arial" panose="020B0604020202020204" pitchFamily="34" charset="0"/>
                <a:cs typeface="Times New Roman" panose="02020603050405020304" pitchFamily="18" charset="0"/>
              </a:rPr>
              <a:t>Predefined views are out-of-the-box views that come with VCF Operations, designed to provide immediate insights into your environment. </a:t>
            </a:r>
            <a:r>
              <a:t/>
            </a:r>
            <a:br/>
            <a:r>
              <a:rPr lang="en-GB" sz="1000" dirty="0">
                <a:solidFill>
                  <a:schemeClr val="tx2"/>
                </a:solidFill>
                <a:latin typeface="Arial" panose="020B0604020202020204" pitchFamily="34" charset="0"/>
                <a:cs typeface="Times New Roman" panose="02020603050405020304" pitchFamily="18" charset="0"/>
              </a:rPr>
              <a:t>Each of these views is structured around a specific subject, making it easy to focus on particular aspects of your infrastructure.</a:t>
            </a:r>
            <a:r>
              <a:t/>
            </a:r>
            <a:br/>
            <a:r>
              <a:rPr lang="en-GB" sz="1000" dirty="0">
                <a:solidFill>
                  <a:schemeClr val="tx2"/>
                </a:solidFill>
                <a:latin typeface="Arial" panose="020B0604020202020204" pitchFamily="34" charset="0"/>
                <a:cs typeface="Times New Roman" panose="02020603050405020304" pitchFamily="18" charset="0"/>
              </a:rPr>
              <a:t>Essentially, a predefined view presents collected information for VCF components and other objects in your environment in a structured and meaningful way, with the presentation varying based on the view type. </a:t>
            </a:r>
            <a:r>
              <a:t/>
            </a:r>
            <a:br/>
            <a:r>
              <a:rPr lang="en-GB" sz="1000" dirty="0">
                <a:solidFill>
                  <a:schemeClr val="tx2"/>
                </a:solidFill>
                <a:latin typeface="Arial" panose="020B0604020202020204" pitchFamily="34" charset="0"/>
                <a:cs typeface="Times New Roman" panose="02020603050405020304" pitchFamily="18" charset="0"/>
              </a:rPr>
              <a:t>As illustrated in the console screenshot, these views are categorized to help you quickly navigate to the relevant data. </a:t>
            </a:r>
            <a:r>
              <a:t/>
            </a:r>
            <a:br/>
            <a:r>
              <a:rPr lang="en-GB" sz="1000" dirty="0">
                <a:solidFill>
                  <a:schemeClr val="tx2"/>
                </a:solidFill>
                <a:latin typeface="Arial" panose="020B0604020202020204" pitchFamily="34" charset="0"/>
                <a:cs typeface="Times New Roman" panose="02020603050405020304" pitchFamily="18" charset="0"/>
              </a:rPr>
              <a:t>The categories include: Availability, which shows the readiness of your vSphere VM and infrastructure; Capacity, focusing on resource utilization and planning; Configuration, detailing various settings like vSAN configuration and VM hardware versions; Inventory, providing lists and details of assets; Performance, for monitoring performance trends; and Compliance, ensuring adherence to policies. </a:t>
            </a:r>
            <a:r>
              <a:t/>
            </a:r>
            <a:br/>
            <a:r>
              <a:rPr lang="en-GB" sz="1000" dirty="0">
                <a:solidFill>
                  <a:schemeClr val="tx2"/>
                </a:solidFill>
                <a:latin typeface="Arial" panose="020B0604020202020204" pitchFamily="34" charset="0"/>
                <a:cs typeface="Times New Roman" panose="02020603050405020304" pitchFamily="18" charset="0"/>
              </a:rPr>
              <a:t>It's important to remember that while these predefined views are readily available, any data collected by VCF Operations adapters can be used in a view or report. </a:t>
            </a:r>
            <a:r>
              <a:t/>
            </a:r>
            <a:br/>
            <a:r>
              <a:rPr lang="en-GB" sz="1000" dirty="0">
                <a:solidFill>
                  <a:schemeClr val="tx2"/>
                </a:solidFill>
                <a:latin typeface="Arial" panose="020B0604020202020204" pitchFamily="34" charset="0"/>
                <a:cs typeface="Times New Roman" panose="02020603050405020304" pitchFamily="18" charset="0"/>
              </a:rPr>
              <a:t>Furthermore, users with appropriate privileges have the flexibility to create their own custom views, tailoring the insights precisely to their specific operational needs.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Any data that any adapter collects can be used in a view or report. Although predefined views are available, any user with the correct privileges can create custom views.</a:t>
            </a:r>
          </a:p>
        </p:txBody>
      </p:sp>
      <p:sp>
        <p:nvSpPr>
          <p:cNvPr id="10044"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6" name="Slide preview"/>
          <p:cNvSpPr>
            <a:spLocks noGrp="1" noRot="1" noChangeAspect="1"/>
          </p:cNvSpPr>
          <p:nvPr>
            <p:ph type="sldImg"/>
          </p:nvPr>
        </p:nvSpPr>
        <p:spPr/>
      </p:sp>
      <p:sp>
        <p:nvSpPr>
          <p:cNvPr id="1004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moves beyond predefined views to empower you with the ability to create "Custom Views" within VCF Operations. </a:t>
            </a:r>
            <a:r>
              <a:t/>
            </a:r>
            <a:br/>
            <a:r>
              <a:rPr lang="en-GB" sz="1000" dirty="0">
                <a:solidFill>
                  <a:schemeClr val="tx2"/>
                </a:solidFill>
                <a:latin typeface="Arial" panose="020B0604020202020204" pitchFamily="34" charset="0"/>
                <a:cs typeface="Times New Roman" panose="02020603050405020304" pitchFamily="18" charset="0"/>
              </a:rPr>
              <a:t>A custom view allows you to precisely collect and display information tailored to a specific object or set of objects, ensuring you get the exact insights you need. </a:t>
            </a:r>
            <a:r>
              <a:t/>
            </a:r>
            <a:br/>
            <a:r>
              <a:rPr lang="en-GB" sz="1000" dirty="0">
                <a:solidFill>
                  <a:schemeClr val="tx2"/>
                </a:solidFill>
                <a:latin typeface="Arial" panose="020B0604020202020204" pitchFamily="34" charset="0"/>
                <a:cs typeface="Times New Roman" panose="02020603050405020304" pitchFamily="18" charset="0"/>
              </a:rPr>
              <a:t>To begin creating a new custom view, you simply click either the Add button or the + Create option within the Views section of the console.</a:t>
            </a:r>
            <a:r>
              <a:t/>
            </a:r>
            <a:br/>
            <a:r>
              <a:rPr lang="en-GB" sz="1000" dirty="0">
                <a:solidFill>
                  <a:schemeClr val="tx2"/>
                </a:solidFill>
                <a:latin typeface="Arial" panose="020B0604020202020204" pitchFamily="34" charset="0"/>
                <a:cs typeface="Times New Roman" panose="02020603050405020304" pitchFamily="18" charset="0"/>
              </a:rPr>
              <a:t>The process for building a new custom view involves completing a series of logical steps. First, you must specify the desired view type, which determines how your data will be presented. </a:t>
            </a:r>
            <a:r>
              <a:t/>
            </a:r>
            <a:br/>
            <a:r>
              <a:rPr lang="en-GB" sz="1000" dirty="0">
                <a:solidFill>
                  <a:schemeClr val="tx2"/>
                </a:solidFill>
                <a:latin typeface="Arial" panose="020B0604020202020204" pitchFamily="34" charset="0"/>
                <a:cs typeface="Times New Roman" panose="02020603050405020304" pitchFamily="18" charset="0"/>
              </a:rPr>
              <a:t>Next, you configure the subjects and metrics that will be included in your view, selecting the specific objects and data points you wish to monitor. </a:t>
            </a:r>
            <a:r>
              <a:t/>
            </a:r>
            <a:br/>
            <a:r>
              <a:rPr lang="en-GB" sz="1000" dirty="0">
                <a:solidFill>
                  <a:schemeClr val="tx2"/>
                </a:solidFill>
                <a:latin typeface="Arial" panose="020B0604020202020204" pitchFamily="34" charset="0"/>
                <a:cs typeface="Times New Roman" panose="02020603050405020304" pitchFamily="18" charset="0"/>
              </a:rPr>
              <a:t>Following this, you set the time settings, defining the historical period over which the data will be displayed. </a:t>
            </a:r>
            <a:r>
              <a:t/>
            </a:r>
            <a:br/>
            <a:r>
              <a:rPr lang="en-GB" sz="1000" dirty="0">
                <a:solidFill>
                  <a:schemeClr val="tx2"/>
                </a:solidFill>
                <a:latin typeface="Arial" panose="020B0604020202020204" pitchFamily="34" charset="0"/>
                <a:cs typeface="Times New Roman" panose="02020603050405020304" pitchFamily="18" charset="0"/>
              </a:rPr>
              <a:t>Finally, you can add any necessary data filters to refine the information, ensuring that your view focuses only on the most relevant data. </a:t>
            </a:r>
            <a:r>
              <a:t/>
            </a:r>
            <a:br/>
            <a:r>
              <a:rPr lang="en-GB" sz="1000" dirty="0">
                <a:solidFill>
                  <a:schemeClr val="tx2"/>
                </a:solidFill>
                <a:latin typeface="Arial" panose="020B0604020202020204" pitchFamily="34" charset="0"/>
                <a:cs typeface="Times New Roman" panose="02020603050405020304" pitchFamily="18" charset="0"/>
              </a:rPr>
              <a:t>This capability allows you to build highly specialized monitoring dashboards and reports that directly address unique operational requirements.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48"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0" name="Slide preview"/>
          <p:cNvSpPr>
            <a:spLocks noGrp="1" noRot="1" noChangeAspect="1"/>
          </p:cNvSpPr>
          <p:nvPr>
            <p:ph type="sldImg"/>
          </p:nvPr>
        </p:nvSpPr>
        <p:spPr/>
      </p:sp>
      <p:sp>
        <p:nvSpPr>
          <p:cNvPr id="1005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provides a deeper dive into the first crucial step when creating a custom view: understanding and selecting the appropriate "View Type". </a:t>
            </a:r>
            <a:r>
              <a:t/>
            </a:r>
            <a:br/>
            <a:r>
              <a:rPr lang="en-GB" sz="1000" dirty="0">
                <a:solidFill>
                  <a:schemeClr val="tx2"/>
                </a:solidFill>
                <a:latin typeface="Arial" panose="020B0604020202020204" pitchFamily="34" charset="0"/>
                <a:cs typeface="Times New Roman" panose="02020603050405020304" pitchFamily="18" charset="0"/>
              </a:rPr>
              <a:t>When you embark on creating a new view, your initial decision will be which type of view best suits the information you intend to present, as each type is designed to interpret metrics and properties in a distinct way.</a:t>
            </a:r>
            <a:r>
              <a:t/>
            </a:r>
            <a:br/>
            <a:r>
              <a:rPr lang="en-GB" sz="1000" dirty="0">
                <a:solidFill>
                  <a:schemeClr val="tx2"/>
                </a:solidFill>
                <a:latin typeface="Arial" panose="020B0604020202020204" pitchFamily="34" charset="0"/>
                <a:cs typeface="Times New Roman" panose="02020603050405020304" pitchFamily="18" charset="0"/>
              </a:rPr>
              <a:t>VCF Operations offers several view types to choose from:</a:t>
            </a:r>
            <a:r>
              <a:t/>
            </a:r>
            <a:br/>
            <a:r>
              <a:rPr lang="en-GB" sz="1000" dirty="0">
                <a:solidFill>
                  <a:schemeClr val="tx2"/>
                </a:solidFill>
                <a:latin typeface="Arial" panose="020B0604020202020204" pitchFamily="34" charset="0"/>
                <a:cs typeface="Times New Roman" panose="02020603050405020304" pitchFamily="18" charset="0"/>
              </a:rPr>
              <a:t>The "List" view provides tabular data about specific objects, which is excellent for detailed inventories. For this view type, the column count is limited to 25 in PDF reports and 50 in CSV reports, though the page count itself is unlimited.</a:t>
            </a:r>
            <a:r>
              <a:t/>
            </a:r>
            <a:br/>
            <a:r>
              <a:rPr lang="en-GB" sz="1000" dirty="0">
                <a:solidFill>
                  <a:schemeClr val="tx2"/>
                </a:solidFill>
                <a:latin typeface="Arial" panose="020B0604020202020204" pitchFamily="34" charset="0"/>
                <a:cs typeface="Times New Roman" panose="02020603050405020304" pitchFamily="18" charset="0"/>
              </a:rPr>
              <a:t>A "Summary" view presents tabular data focused on the utilization of resources in your environment.</a:t>
            </a:r>
            <a:r>
              <a:t/>
            </a:r>
            <a:br/>
            <a:r>
              <a:rPr lang="en-GB" sz="1000" dirty="0">
                <a:solidFill>
                  <a:schemeClr val="tx2"/>
                </a:solidFill>
                <a:latin typeface="Arial" panose="020B0604020202020204" pitchFamily="34" charset="0"/>
                <a:cs typeface="Times New Roman" panose="02020603050405020304" pitchFamily="18" charset="0"/>
              </a:rPr>
              <a:t>The "Trend" view is designed to use historical data to generate trends and forecasts, giving you predictive insights into resource use and availability.</a:t>
            </a:r>
            <a:r>
              <a:t/>
            </a:r>
            <a:br/>
            <a:r>
              <a:rPr lang="en-GB" sz="1000" dirty="0">
                <a:solidFill>
                  <a:schemeClr val="tx2"/>
                </a:solidFill>
                <a:latin typeface="Arial" panose="020B0604020202020204" pitchFamily="34" charset="0"/>
                <a:cs typeface="Times New Roman" panose="02020603050405020304" pitchFamily="18" charset="0"/>
              </a:rPr>
              <a:t>For aggregated data on how resources are distributed across your environment, you would select the "Distribution" view.</a:t>
            </a:r>
            <a:r>
              <a:t/>
            </a:r>
            <a:br/>
            <a:r>
              <a:rPr lang="en-GB" sz="1000" dirty="0">
                <a:solidFill>
                  <a:schemeClr val="tx2"/>
                </a:solidFill>
                <a:latin typeface="Arial" panose="020B0604020202020204" pitchFamily="34" charset="0"/>
                <a:cs typeface="Times New Roman" panose="02020603050405020304" pitchFamily="18" charset="0"/>
              </a:rPr>
              <a:t>The "Text" view allows you to insert plain or dynamic text, which can include metrics and properties, providing contextual information or specific notes within your view.</a:t>
            </a:r>
            <a:r>
              <a:t/>
            </a:r>
            <a:br/>
            <a:r>
              <a:rPr lang="en-GB" sz="1000" dirty="0">
                <a:solidFill>
                  <a:schemeClr val="tx2"/>
                </a:solidFill>
                <a:latin typeface="Arial" panose="020B0604020202020204" pitchFamily="34" charset="0"/>
                <a:cs typeface="Times New Roman" panose="02020603050405020304" pitchFamily="18" charset="0"/>
              </a:rPr>
              <a:t>Finally, the "Image" view enables you to insert a static image into your view. By default, the image view is primarily available when creating or modifying report templates, but its visibility can be adjusted in the view workspace's visibility step. </a:t>
            </a:r>
            <a:r>
              <a:t/>
            </a:r>
            <a:br/>
            <a:r>
              <a:rPr lang="en-GB" sz="1000" dirty="0">
                <a:solidFill>
                  <a:schemeClr val="tx2"/>
                </a:solidFill>
                <a:latin typeface="Arial" panose="020B0604020202020204" pitchFamily="34" charset="0"/>
                <a:cs typeface="Times New Roman" panose="02020603050405020304" pitchFamily="18" charset="0"/>
              </a:rPr>
              <a:t>Your selection of view type should always align with the kind of information you wish to display for the monitored objects in your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type of view that you must select depends on the type of information that you want to show for the monitored objects in your environment.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types of views are available in VCF Operations:</a:t>
            </a:r>
          </a:p>
          <a:p>
            <a:pPr>
              <a:buFont typeface="Arial" pitchFamily="34" charset="0"/>
              <a:buChar char="•"/>
            </a:pPr>
            <a:r>
              <a:rPr/>
              <a:t>List: Provides tabular data about specific objects in the monitored environment. Column count is limited to 25 in a PDF report and 50 in a CSV report. The page count is unlimited.</a:t>
            </a:r>
          </a:p>
          <a:p>
            <a:pPr>
              <a:buFont typeface="Arial" pitchFamily="34" charset="0"/>
              <a:buChar char="•"/>
            </a:pPr>
            <a:r>
              <a:rPr/>
              <a:t>Summary: Provides tabular data about the use of resources in your environment.</a:t>
            </a:r>
          </a:p>
          <a:p>
            <a:pPr>
              <a:buFont typeface="Arial" pitchFamily="34" charset="0"/>
              <a:buChar char="•"/>
            </a:pPr>
            <a:r>
              <a:rPr/>
              <a:t>Trend: Uses historic data to generate trends and forecasts for resource use and availability in the monitored environment.</a:t>
            </a:r>
          </a:p>
          <a:p>
            <a:pPr>
              <a:buFont typeface="Arial" pitchFamily="34" charset="0"/>
              <a:buChar char="•"/>
            </a:pPr>
            <a:r>
              <a:rPr/>
              <a:t>Distribution: Provides aggregated data about the resource distribution in the monitored environment.</a:t>
            </a:r>
          </a:p>
          <a:p>
            <a:pPr>
              <a:buFont typeface="Arial" pitchFamily="34" charset="0"/>
              <a:buChar char="•"/>
            </a:pPr>
            <a:r>
              <a:rPr/>
              <a:t>Text: Inserts and displays text on the view. The text can be dynamic and contains metrics and properties.</a:t>
            </a:r>
          </a:p>
          <a:p>
            <a:pPr>
              <a:buFont typeface="Arial" pitchFamily="34" charset="0"/>
              <a:buChar char="•"/>
            </a:pPr>
            <a:r>
              <a:rPr/>
              <a:t>Image: Inserts a static image. By default, the image view is available only when creating and modifying the report template. You can change the view on the Visibility step of the view workspace.</a:t>
            </a:r>
          </a:p>
        </p:txBody>
      </p:sp>
      <p:sp>
        <p:nvSpPr>
          <p:cNvPr id="10052"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4" name="Slide preview"/>
          <p:cNvSpPr>
            <a:spLocks noGrp="1" noRot="1" noChangeAspect="1"/>
          </p:cNvSpPr>
          <p:nvPr>
            <p:ph type="sldImg"/>
          </p:nvPr>
        </p:nvSpPr>
        <p:spPr/>
      </p:sp>
      <p:sp>
        <p:nvSpPr>
          <p:cNvPr id="1005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the initial configuration step when creating a custom view, specifically "Specifying the View Name and Configuration". </a:t>
            </a:r>
            <a:r>
              <a:t/>
            </a:r>
            <a:br/>
            <a:r>
              <a:rPr lang="en-GB" sz="1000" dirty="0">
                <a:solidFill>
                  <a:schemeClr val="tx2"/>
                </a:solidFill>
                <a:latin typeface="Arial" panose="020B0604020202020204" pitchFamily="34" charset="0"/>
                <a:cs typeface="Times New Roman" panose="02020603050405020304" pitchFamily="18" charset="0"/>
              </a:rPr>
              <a:t>After selecting your desired view type, the first task is to define how your new view will be identified and described within the VCF Operations console. </a:t>
            </a:r>
            <a:r>
              <a:t/>
            </a:r>
            <a:br/>
            <a:r>
              <a:rPr lang="en-GB" sz="1000" dirty="0">
                <a:solidFill>
                  <a:schemeClr val="tx2"/>
                </a:solidFill>
                <a:latin typeface="Arial" panose="020B0604020202020204" pitchFamily="34" charset="0"/>
                <a:cs typeface="Times New Roman" panose="02020603050405020304" pitchFamily="18" charset="0"/>
              </a:rPr>
              <a:t>You are required to specify a unique name and a clear description for the view, which will then appear in the list of available views on the Views page.</a:t>
            </a:r>
            <a:r>
              <a:t/>
            </a:r>
            <a:br/>
            <a:r>
              <a:rPr lang="en-GB" sz="1000" dirty="0">
                <a:solidFill>
                  <a:schemeClr val="tx2"/>
                </a:solidFill>
                <a:latin typeface="Arial" panose="020B0604020202020204" pitchFamily="34" charset="0"/>
                <a:cs typeface="Times New Roman" panose="02020603050405020304" pitchFamily="18" charset="0"/>
              </a:rPr>
              <a:t>As illustrated in the screenshot, this is typically done on the "Name &amp; Configuration" tab of the Create View wizard. </a:t>
            </a:r>
            <a:r>
              <a:t/>
            </a:r>
            <a:br/>
            <a:r>
              <a:rPr lang="en-GB" sz="1000" dirty="0">
                <a:solidFill>
                  <a:schemeClr val="tx2"/>
                </a:solidFill>
                <a:latin typeface="Arial" panose="020B0604020202020204" pitchFamily="34" charset="0"/>
                <a:cs typeface="Times New Roman" panose="02020603050405020304" pitchFamily="18" charset="0"/>
              </a:rPr>
              <a:t>Providing a descriptive name and description is crucial for organizational purposes, especially as your number of custom views grows, ensuring that you and other administrators can easily identify the purpose and content of each view. </a:t>
            </a:r>
            <a:r>
              <a:t/>
            </a:r>
            <a:br/>
            <a:r>
              <a:rPr lang="en-GB" sz="1000" dirty="0">
                <a:solidFill>
                  <a:schemeClr val="tx2"/>
                </a:solidFill>
                <a:latin typeface="Arial" panose="020B0604020202020204" pitchFamily="34" charset="0"/>
                <a:cs typeface="Times New Roman" panose="02020603050405020304" pitchFamily="18" charset="0"/>
              </a:rPr>
              <a:t>Additionally, this screen includes a "Settings" link. By clicking this, you can further configure the visibility of the view, controlling who can see and access it, which is an important aspect of managing access control within your VCF Operations environment. </a:t>
            </a:r>
            <a:r>
              <a:t/>
            </a:r>
            <a:br/>
            <a:r>
              <a:rPr lang="en-GB" sz="1000" dirty="0">
                <a:solidFill>
                  <a:schemeClr val="tx2"/>
                </a:solidFill>
                <a:latin typeface="Arial" panose="020B0604020202020204" pitchFamily="34" charset="0"/>
                <a:cs typeface="Times New Roman" panose="02020603050405020304" pitchFamily="18" charset="0"/>
              </a:rPr>
              <a:t>This foundational step ensures your custom view is properly identified and discoverable for future use.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56"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8" name="Slide preview"/>
          <p:cNvSpPr>
            <a:spLocks noGrp="1" noRot="1" noChangeAspect="1"/>
          </p:cNvSpPr>
          <p:nvPr>
            <p:ph type="sldImg"/>
          </p:nvPr>
        </p:nvSpPr>
        <p:spPr/>
      </p:sp>
      <p:sp>
        <p:nvSpPr>
          <p:cNvPr id="1005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"Configuring View Visibility Settings," which is a crucial aspect of managing your custom views within VCF Operations. These settings allow you to control precisely where your newly created view appears and how it can be re-used across the platform, for instance, when integrating it into dashboards or reports.</a:t>
            </a:r>
            <a:r>
              <a:t/>
            </a:r>
            <a:br/>
            <a:r>
              <a:rPr lang="en-GB" sz="1000" dirty="0">
                <a:solidFill>
                  <a:schemeClr val="tx2"/>
                </a:solidFill>
                <a:latin typeface="Arial" panose="020B0604020202020204" pitchFamily="34" charset="0"/>
                <a:cs typeface="Times New Roman" panose="02020603050405020304" pitchFamily="18" charset="0"/>
              </a:rPr>
              <a:t>Within these settings, you have the flexibility to customize the display of the results. </a:t>
            </a:r>
            <a:r>
              <a:t/>
            </a:r>
            <a:br/>
            <a:r>
              <a:rPr lang="en-GB" sz="1000" dirty="0">
                <a:solidFill>
                  <a:schemeClr val="tx2"/>
                </a:solidFill>
                <a:latin typeface="Arial" panose="020B0604020202020204" pitchFamily="34" charset="0"/>
                <a:cs typeface="Times New Roman" panose="02020603050405020304" pitchFamily="18" charset="0"/>
              </a:rPr>
              <a:t>This includes adjusting parameters such as the number of items shown per page and the maximum number of plot lines in charts. It's important to note that these display options can vary depending on the specific view type you have selected. </a:t>
            </a:r>
            <a:r>
              <a:t/>
            </a:r>
            <a:br/>
            <a:r>
              <a:rPr lang="en-GB" sz="1000" dirty="0">
                <a:solidFill>
                  <a:schemeClr val="tx2"/>
                </a:solidFill>
                <a:latin typeface="Arial" panose="020B0604020202020204" pitchFamily="34" charset="0"/>
                <a:cs typeface="Times New Roman" panose="02020603050405020304" pitchFamily="18" charset="0"/>
              </a:rPr>
              <a:t>Furthermore, you can define which object types the view should not be available for, providing granular control over its applicability.</a:t>
            </a:r>
            <a:r>
              <a:t/>
            </a:r>
            <a:br/>
            <a:r>
              <a:rPr lang="en-GB" sz="1000" dirty="0">
                <a:solidFill>
                  <a:schemeClr val="tx2"/>
                </a:solidFill>
                <a:latin typeface="Arial" panose="020B0604020202020204" pitchFamily="34" charset="0"/>
                <a:cs typeface="Times New Roman" panose="02020603050405020304" pitchFamily="18" charset="0"/>
              </a:rPr>
              <a:t>As an example, if you create a view specifically for virtual machines, it will generally be accessible from dashboards, reports, and directly from an object's details tab. </a:t>
            </a:r>
            <a:r>
              <a:t/>
            </a:r>
            <a:br/>
            <a:r>
              <a:rPr lang="en-GB" sz="1000" dirty="0">
                <a:solidFill>
                  <a:schemeClr val="tx2"/>
                </a:solidFill>
                <a:latin typeface="Arial" panose="020B0604020202020204" pitchFamily="34" charset="0"/>
                <a:cs typeface="Times New Roman" panose="02020603050405020304" pitchFamily="18" charset="0"/>
              </a:rPr>
              <a:t>This view would be visible when you navigate through any of the virtual machine's higher-level ancestors, such as a host or a data center. </a:t>
            </a:r>
            <a:r>
              <a:t/>
            </a:r>
            <a:br/>
            <a:r>
              <a:rPr lang="en-GB" sz="1000" dirty="0">
                <a:solidFill>
                  <a:schemeClr val="tx2"/>
                </a:solidFill>
                <a:latin typeface="Arial" panose="020B0604020202020204" pitchFamily="34" charset="0"/>
                <a:cs typeface="Times New Roman" panose="02020603050405020304" pitchFamily="18" charset="0"/>
              </a:rPr>
              <a:t>However, if you choose to explicitly hide the view for a data center using the "Hide the view for the selected Object Types" dropdown, then that specific view will not be visible when you are at the data center level in the console. </a:t>
            </a:r>
            <a:r>
              <a:t/>
            </a:r>
            <a:br/>
            <a:r>
              <a:rPr lang="en-GB" sz="1000" dirty="0">
                <a:solidFill>
                  <a:schemeClr val="tx2"/>
                </a:solidFill>
                <a:latin typeface="Arial" panose="020B0604020202020204" pitchFamily="34" charset="0"/>
                <a:cs typeface="Times New Roman" panose="02020603050405020304" pitchFamily="18" charset="0"/>
              </a:rPr>
              <a:t>These controls ensure that your views are presented contextually and relevantly to the users.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the view is accessible from dashboards, reports, and the object’s Details tab.</a:t>
            </a:r>
            <a:r>
              <a:t/>
            </a:r>
            <a:br/>
            <a:r>
              <a:rPr lang="en-GB" sz="1000" dirty="0">
                <a:solidFill>
                  <a:schemeClr val="tx2"/>
                </a:solidFill>
                <a:latin typeface="Arial" panose="020B0604020202020204" pitchFamily="34" charset="0"/>
                <a:cs typeface="Times New Roman" panose="02020603050405020304" pitchFamily="18" charset="0"/>
              </a:rPr>
              <a:t>You can also specify an object type for which you do not want to see this view. For example, you create a view for virtual machines. The view is visible when you select any of the virtual machine’s ascendants, such as a host or a data center.</a:t>
            </a:r>
            <a:r>
              <a:t/>
            </a:r>
            <a:br/>
            <a:r>
              <a:rPr lang="en-GB" sz="1000" dirty="0">
                <a:solidFill>
                  <a:schemeClr val="tx2"/>
                </a:solidFill>
                <a:latin typeface="Arial" panose="020B0604020202020204" pitchFamily="34" charset="0"/>
                <a:cs typeface="Times New Roman" panose="02020603050405020304" pitchFamily="18" charset="0"/>
              </a:rPr>
              <a:t>If you select data center from the Hide the view for the selected Object Types drop-down menu, the view is not visible at the data center level.</a:t>
            </a:r>
          </a:p>
        </p:txBody>
      </p:sp>
      <p:sp>
        <p:nvSpPr>
          <p:cNvPr id="10060"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2" name="Slide preview"/>
          <p:cNvSpPr>
            <a:spLocks noGrp="1" noRot="1" noChangeAspect="1"/>
          </p:cNvSpPr>
          <p:nvPr>
            <p:ph type="sldImg"/>
          </p:nvPr>
        </p:nvSpPr>
        <p:spPr/>
      </p:sp>
      <p:sp>
        <p:nvSpPr>
          <p:cNvPr id="1006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advances our discussion on creating custom views by focusing on the "Adding Data Subject" step, found under the "2 - Data" tab of the Create View wizard. </a:t>
            </a:r>
            <a:r>
              <a:t/>
            </a:r>
            <a:br/>
            <a:r>
              <a:rPr lang="en-GB" sz="1000" dirty="0">
                <a:solidFill>
                  <a:schemeClr val="tx2"/>
                </a:solidFill>
                <a:latin typeface="Arial" panose="020B0604020202020204" pitchFamily="34" charset="0"/>
                <a:cs typeface="Times New Roman" panose="02020603050405020304" pitchFamily="18" charset="0"/>
              </a:rPr>
              <a:t>When building a custom view, it is essential to specify the data subject or subjects for that view. A subject fundamentally defines the basic object type for which your view will display information. This could be a virtual machine, a host, a datastore, or any other monitored entity in your environment.</a:t>
            </a:r>
            <a:r>
              <a:t/>
            </a:r>
            <a:br/>
            <a:r>
              <a:rPr lang="en-GB" sz="1000" dirty="0">
                <a:solidFill>
                  <a:schemeClr val="tx2"/>
                </a:solidFill>
                <a:latin typeface="Arial" panose="020B0604020202020204" pitchFamily="34" charset="0"/>
                <a:cs typeface="Times New Roman" panose="02020603050405020304" pitchFamily="18" charset="0"/>
              </a:rPr>
              <a:t>You have two primary ways to select your desired data subjects: you can use the Add Subject dropdown menu to browse and choose from a predefined list, or you can type keywords directly into the Add Subject field and select from the search results. </a:t>
            </a:r>
            <a:r>
              <a:t/>
            </a:r>
            <a:br/>
            <a:r>
              <a:rPr lang="en-GB" sz="1000" dirty="0">
                <a:solidFill>
                  <a:schemeClr val="tx2"/>
                </a:solidFill>
                <a:latin typeface="Arial" panose="020B0604020202020204" pitchFamily="34" charset="0"/>
                <a:cs typeface="Times New Roman" panose="02020603050405020304" pitchFamily="18" charset="0"/>
              </a:rPr>
              <a:t>The subject you specify is critical because it directly determines where your custom view will be applicable within the VCF Operations console. For instance, as shown in the example, if "Virtual Machine" is selected as the subject, then the view will be applicable for all virtual machines.</a:t>
            </a:r>
            <a:r>
              <a:t/>
            </a:r>
            <a:br/>
            <a:r>
              <a:rPr lang="en-GB" sz="1000" dirty="0">
                <a:solidFill>
                  <a:schemeClr val="tx2"/>
                </a:solidFill>
                <a:latin typeface="Arial" panose="020B0604020202020204" pitchFamily="34" charset="0"/>
                <a:cs typeface="Times New Roman" panose="02020603050405020304" pitchFamily="18" charset="0"/>
              </a:rPr>
              <a:t>If you select more than one subject, the view's applicability extends to each of those chosen subjects. </a:t>
            </a:r>
            <a:r>
              <a:t/>
            </a:r>
            <a:br/>
            <a:r>
              <a:rPr lang="en-GB" sz="1000" dirty="0">
                <a:solidFill>
                  <a:schemeClr val="tx2"/>
                </a:solidFill>
                <a:latin typeface="Arial" panose="020B0604020202020204" pitchFamily="34" charset="0"/>
                <a:cs typeface="Times New Roman" panose="02020603050405020304" pitchFamily="18" charset="0"/>
              </a:rPr>
              <a:t>Additionally, in list views, you have the ability to group the results based on a parent object by utilizing the "Group by" dropdown menu, which further enhances the organization and interpretation of your data.</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list view, you can group the results based on a parent object, by selecting the Group by drop-down menu.</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Virtual Machine is selected so that the view is applicable for virtual machines.</a:t>
            </a:r>
          </a:p>
        </p:txBody>
      </p:sp>
      <p:sp>
        <p:nvSpPr>
          <p:cNvPr id="10064"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6" name="Slide preview"/>
          <p:cNvSpPr>
            <a:spLocks noGrp="1" noRot="1" noChangeAspect="1"/>
          </p:cNvSpPr>
          <p:nvPr>
            <p:ph type="sldImg"/>
          </p:nvPr>
        </p:nvSpPr>
        <p:spPr/>
      </p:sp>
      <p:sp>
        <p:nvSpPr>
          <p:cNvPr id="1006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builds upon the previous step of selecting data subjects by now focusing on "Selecting Data" that VCF Operations will collect, calculate, and present within your custom view. </a:t>
            </a:r>
            <a:r>
              <a:t/>
            </a:r>
            <a:br/>
            <a:r>
              <a:rPr lang="en-GB" sz="1000" dirty="0">
                <a:solidFill>
                  <a:schemeClr val="tx2"/>
                </a:solidFill>
                <a:latin typeface="Arial" panose="020B0604020202020204" pitchFamily="34" charset="0"/>
                <a:cs typeface="Times New Roman" panose="02020603050405020304" pitchFamily="18" charset="0"/>
              </a:rPr>
              <a:t>Once you have identified the primary subject for your view, the next crucial step is to define precisely what information about that subject you want to visualize.</a:t>
            </a:r>
            <a:r>
              <a:t/>
            </a:r>
            <a:br/>
            <a:r>
              <a:rPr lang="en-GB" sz="1000" dirty="0">
                <a:solidFill>
                  <a:schemeClr val="tx2"/>
                </a:solidFill>
                <a:latin typeface="Arial" panose="020B0604020202020204" pitchFamily="34" charset="0"/>
                <a:cs typeface="Times New Roman" panose="02020603050405020304" pitchFamily="18" charset="0"/>
              </a:rPr>
              <a:t>When configuring the data for your view, you have the flexibility to include various types of information. </a:t>
            </a:r>
            <a:r>
              <a:t/>
            </a:r>
            <a:br/>
            <a:r>
              <a:rPr lang="en-GB" sz="1000" dirty="0">
                <a:solidFill>
                  <a:schemeClr val="tx2"/>
                </a:solidFill>
                <a:latin typeface="Arial" panose="020B0604020202020204" pitchFamily="34" charset="0"/>
                <a:cs typeface="Times New Roman" panose="02020603050405020304" pitchFamily="18" charset="0"/>
              </a:rPr>
              <a:t>This can encompass properties, which are descriptive attributes of an object; metrics, which are quantitative performance measurements; policies, defining specific operational rules; and other adapter-provided data. </a:t>
            </a:r>
            <a:r>
              <a:t/>
            </a:r>
            <a:br/>
            <a:r>
              <a:rPr lang="en-GB" sz="1000" dirty="0">
                <a:solidFill>
                  <a:schemeClr val="tx2"/>
                </a:solidFill>
                <a:latin typeface="Arial" panose="020B0604020202020204" pitchFamily="34" charset="0"/>
                <a:cs typeface="Times New Roman" panose="02020603050405020304" pitchFamily="18" charset="0"/>
              </a:rPr>
              <a:t>As illustrated in the screenshot, to add any of this data to your view, you simply drag the desired items from the available data list on the left side of the interface into the main view data area. </a:t>
            </a:r>
            <a:r>
              <a:t/>
            </a:r>
            <a:br/>
            <a:r>
              <a:rPr lang="en-GB" sz="1000" dirty="0">
                <a:solidFill>
                  <a:schemeClr val="tx2"/>
                </a:solidFill>
                <a:latin typeface="Arial" panose="020B0604020202020204" pitchFamily="34" charset="0"/>
                <a:cs typeface="Times New Roman" panose="02020603050405020304" pitchFamily="18" charset="0"/>
              </a:rPr>
              <a:t>For example, as shown, you can drag a metric like "CPU Usage Percentage" from the metrics list for virtual machines into the view.</a:t>
            </a:r>
            <a:r>
              <a:t/>
            </a:r>
            <a:br/>
            <a:r>
              <a:rPr lang="en-GB" sz="1000" dirty="0">
                <a:solidFill>
                  <a:schemeClr val="tx2"/>
                </a:solidFill>
                <a:latin typeface="Arial" panose="020B0604020202020204" pitchFamily="34" charset="0"/>
                <a:cs typeface="Times New Roman" panose="02020603050405020304" pitchFamily="18" charset="0"/>
              </a:rPr>
              <a:t>It is important to note that the specific data configuration options will depend on both the view type you selected and the data type you choose. </a:t>
            </a:r>
            <a:r>
              <a:t/>
            </a:r>
            <a:br/>
            <a:r>
              <a:rPr lang="en-GB" sz="1000" dirty="0">
                <a:solidFill>
                  <a:schemeClr val="tx2"/>
                </a:solidFill>
                <a:latin typeface="Arial" panose="020B0604020202020204" pitchFamily="34" charset="0"/>
                <a:cs typeface="Times New Roman" panose="02020603050405020304" pitchFamily="18" charset="0"/>
              </a:rPr>
              <a:t>All these settings are universally available across all view types, ensuring consistent configuration capabilities.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data configuration depends on the view and the data type that you select. Settings are available for all views.</a:t>
            </a:r>
          </a:p>
          <a:p>
            <a:pPr marL="0" indent="0">
              <a:buNone/>
            </a:pPr>
            <a:r>
              <a:rPr lang="en-GB" sz="1000" dirty="0">
                <a:solidFill>
                  <a:schemeClr val="tx2"/>
                </a:solidFill>
                <a:latin typeface="Arial" panose="020B0604020202020204" pitchFamily="34" charset="0"/>
                <a:cs typeface="Times New Roman" panose="02020603050405020304" pitchFamily="18" charset="0"/>
              </a:rPr>
              <a:t>In the screenshot, some of the metrics available for the virtual machine object appear. You can drag any metrics in the left pane to the right pane for inclusion in the view.</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the CPU Demand and the Effective CPU Monthly Cost metrics were added to the data to include in the view section.</a:t>
            </a:r>
          </a:p>
        </p:txBody>
      </p:sp>
      <p:sp>
        <p:nvSpPr>
          <p:cNvPr id="10068"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0" name="Slide preview"/>
          <p:cNvSpPr>
            <a:spLocks noGrp="1" noRot="1" noChangeAspect="1"/>
          </p:cNvSpPr>
          <p:nvPr>
            <p:ph type="sldImg"/>
          </p:nvPr>
        </p:nvSpPr>
        <p:spPr/>
      </p:sp>
      <p:sp>
        <p:nvSpPr>
          <p:cNvPr id="1007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"Configuring Data Metrics" within your custom view, providing granular control over how each metric is presented and calculated. </a:t>
            </a:r>
            <a:r>
              <a:t/>
            </a:r>
            <a:br/>
            <a:r>
              <a:rPr lang="en-GB" sz="1000" dirty="0">
                <a:solidFill>
                  <a:schemeClr val="tx2"/>
                </a:solidFill>
                <a:latin typeface="Arial" panose="020B0604020202020204" pitchFamily="34" charset="0"/>
                <a:cs typeface="Times New Roman" panose="02020603050405020304" pitchFamily="18" charset="0"/>
              </a:rPr>
              <a:t>For every metric that you drag into the data area of your view, you gain the ability to configure its general information, define its transformation type, and adjust advanced settings.</a:t>
            </a:r>
            <a:r>
              <a:t/>
            </a:r>
            <a:br/>
            <a:r>
              <a:rPr lang="en-GB" sz="1000" dirty="0">
                <a:solidFill>
                  <a:schemeClr val="tx2"/>
                </a:solidFill>
                <a:latin typeface="Arial" panose="020B0604020202020204" pitchFamily="34" charset="0"/>
                <a:cs typeface="Times New Roman" panose="02020603050405020304" pitchFamily="18" charset="0"/>
              </a:rPr>
              <a:t>Under the general information, you can specify a "Metric label," which is a user-defined name for the metric, helping to make the view more readable and understandable. </a:t>
            </a:r>
            <a:r>
              <a:t/>
            </a:r>
            <a:br/>
            <a:r>
              <a:rPr lang="en-GB" sz="1000" dirty="0">
                <a:solidFill>
                  <a:schemeClr val="tx2"/>
                </a:solidFill>
                <a:latin typeface="Arial" panose="020B0604020202020204" pitchFamily="34" charset="0"/>
                <a:cs typeface="Times New Roman" panose="02020603050405020304" pitchFamily="18" charset="0"/>
              </a:rPr>
              <a:t>You can also set the "Units" for the displayed values; this setting is dependent on the specific metric or property you have added. </a:t>
            </a:r>
            <a:r>
              <a:t/>
            </a:r>
            <a:br/>
            <a:r>
              <a:rPr lang="en-GB" sz="1000" dirty="0">
                <a:solidFill>
                  <a:schemeClr val="tx2"/>
                </a:solidFill>
                <a:latin typeface="Arial" panose="020B0604020202020204" pitchFamily="34" charset="0"/>
                <a:cs typeface="Times New Roman" panose="02020603050405020304" pitchFamily="18" charset="0"/>
              </a:rPr>
              <a:t>Choosing "Auto" for units allows the system to scale the values to a meaningful unit automatically. Furthermore, you can define the "Sort order" to organize the values in either ascending or descending order, which is useful for quickly identifying highs or lows.</a:t>
            </a:r>
            <a:r>
              <a:t/>
            </a:r>
            <a:br/>
            <a:r>
              <a:rPr lang="en-GB" sz="1000" dirty="0">
                <a:solidFill>
                  <a:schemeClr val="tx2"/>
                </a:solidFill>
                <a:latin typeface="Arial" panose="020B0604020202020204" pitchFamily="34" charset="0"/>
                <a:cs typeface="Times New Roman" panose="02020603050405020304" pitchFamily="18" charset="0"/>
              </a:rPr>
              <a:t>A powerful feature here is "Transformation," which determines the calculation method applied to the raw data collected for that metric. </a:t>
            </a:r>
            <a:r>
              <a:t/>
            </a:r>
            <a:br/>
            <a:r>
              <a:rPr lang="en-GB" sz="1000" dirty="0">
                <a:solidFill>
                  <a:schemeClr val="tx2"/>
                </a:solidFill>
                <a:latin typeface="Arial" panose="020B0604020202020204" pitchFamily="34" charset="0"/>
                <a:cs typeface="Times New Roman" panose="02020603050405020304" pitchFamily="18" charset="0"/>
              </a:rPr>
              <a:t>You can select a transformation type based on your specific analytical requirements, allowing you to derive more meaningful insights from the raw metric data. </a:t>
            </a:r>
            <a:r>
              <a:t/>
            </a:r>
            <a:br/>
            <a:r>
              <a:rPr lang="en-GB" sz="1000" dirty="0">
                <a:solidFill>
                  <a:schemeClr val="tx2"/>
                </a:solidFill>
                <a:latin typeface="Arial" panose="020B0604020202020204" pitchFamily="34" charset="0"/>
                <a:cs typeface="Times New Roman" panose="02020603050405020304" pitchFamily="18" charset="0"/>
              </a:rPr>
              <a:t>For example, you might apply a transformation to calculate an average over time, or a sum. </a:t>
            </a:r>
            <a:r>
              <a:t/>
            </a:r>
            <a:br/>
            <a:r>
              <a:rPr lang="en-GB" sz="1000" dirty="0">
                <a:solidFill>
                  <a:schemeClr val="tx2"/>
                </a:solidFill>
                <a:latin typeface="Arial" panose="020B0604020202020204" pitchFamily="34" charset="0"/>
                <a:cs typeface="Times New Roman" panose="02020603050405020304" pitchFamily="18" charset="0"/>
              </a:rPr>
              <a:t>These detailed configuration options ensure that each metric within your custom view provides the precise data presentation and analysis you need.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Configure the general information for each metric that you want to use in the view:</a:t>
            </a:r>
          </a:p>
          <a:p>
            <a:pPr>
              <a:buFont typeface="Arial" pitchFamily="34" charset="0"/>
              <a:buChar char="•"/>
            </a:pPr>
            <a:r>
              <a:rPr/>
              <a:t>Metric label: User-defined name for the metric.</a:t>
            </a:r>
          </a:p>
          <a:p>
            <a:pPr>
              <a:buFont typeface="Arial" pitchFamily="34" charset="0"/>
              <a:buChar char="•"/>
            </a:pPr>
            <a:r>
              <a:rPr/>
              <a:t>Units: Depends on the added metric or property. You can select the unit to display the values. If you select Auto, the scaling is set to a meaningful unit.</a:t>
            </a:r>
          </a:p>
          <a:p>
            <a:pPr>
              <a:buFont typeface="Arial" pitchFamily="34" charset="0"/>
              <a:buChar char="•"/>
            </a:pPr>
            <a:r>
              <a:rPr/>
              <a:t>Sort order: Organizes the values in ascending or descending order.</a:t>
            </a:r>
          </a:p>
          <a:p>
            <a:pPr marL="0" indent="0">
              <a:buNone/>
            </a:pPr>
            <a:r>
              <a:rPr lang="en-GB" sz="1000" dirty="0">
                <a:solidFill>
                  <a:schemeClr val="tx2"/>
                </a:solidFill>
                <a:latin typeface="Arial" panose="020B0604020202020204" pitchFamily="34" charset="0"/>
                <a:cs typeface="Times New Roman" panose="02020603050405020304" pitchFamily="18" charset="0"/>
              </a:rPr>
              <a:t>Transformation determines the calculation method applied on the raw data. You can select the type of transformation based on your requirements.</a:t>
            </a:r>
          </a:p>
        </p:txBody>
      </p:sp>
      <p:sp>
        <p:nvSpPr>
          <p:cNvPr id="10072"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5" name="Slide preview"/>
          <p:cNvSpPr>
            <a:spLocks noGrp="1" noRot="1" noChangeAspect="1"/>
          </p:cNvSpPr>
          <p:nvPr>
            <p:ph type="sldImg"/>
          </p:nvPr>
        </p:nvSpPr>
        <p:spPr/>
      </p:sp>
      <p:sp>
        <p:nvSpPr>
          <p:cNvPr id="10006" name="Notes"/>
          <p:cNvSpPr>
            <a:spLocks noGrp="1"/>
          </p:cNvSpPr>
          <p:nvPr>
            <p:ph type="body" idx="1"/>
          </p:nvPr>
        </p:nvSpPr>
        <p:spPr/>
        <p:txBody>
          <a:bodyPr wrap="square" rtlCol="0"/>
          <a:lstStyle/>
          <a:p>
            <a:pPr marL="0" indent="0">
              <a:buNone/>
            </a:pPr>
            <a:endParaRPr/>
          </a:p>
        </p:txBody>
      </p:sp>
      <p:sp>
        <p:nvSpPr>
          <p:cNvPr id="10007"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4" name="Slide preview"/>
          <p:cNvSpPr>
            <a:spLocks noGrp="1" noRot="1" noChangeAspect="1"/>
          </p:cNvSpPr>
          <p:nvPr>
            <p:ph type="sldImg"/>
          </p:nvPr>
        </p:nvSpPr>
        <p:spPr/>
      </p:sp>
      <p:sp>
        <p:nvSpPr>
          <p:cNvPr id="1007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covers an important step in the custom view creation process: "Previewing a View". </a:t>
            </a:r>
            <a:r>
              <a:t/>
            </a:r>
            <a:br/>
            <a:r>
              <a:rPr lang="en-GB" sz="1000" dirty="0">
                <a:solidFill>
                  <a:schemeClr val="tx2"/>
                </a:solidFill>
                <a:latin typeface="Arial" panose="020B0604020202020204" pitchFamily="34" charset="0"/>
                <a:cs typeface="Times New Roman" panose="02020603050405020304" pitchFamily="18" charset="0"/>
              </a:rPr>
              <a:t>As you configure your view, VCF Operations provides the capability to preview its output using either sample data or live data from your environment. </a:t>
            </a:r>
            <a:r>
              <a:t/>
            </a:r>
            <a:br/>
            <a:r>
              <a:rPr lang="en-GB" sz="1000" dirty="0">
                <a:solidFill>
                  <a:schemeClr val="tx2"/>
                </a:solidFill>
                <a:latin typeface="Arial" panose="020B0604020202020204" pitchFamily="34" charset="0"/>
                <a:cs typeface="Times New Roman" panose="02020603050405020304" pitchFamily="18" charset="0"/>
              </a:rPr>
              <a:t>This allows you to validate your configuration and ensure the view displays the information as intended before finalization.</a:t>
            </a:r>
            <a:r>
              <a:t/>
            </a:r>
            <a:br/>
            <a:r>
              <a:rPr lang="en-GB" sz="1000" dirty="0">
                <a:solidFill>
                  <a:schemeClr val="tx2"/>
                </a:solidFill>
                <a:latin typeface="Arial" panose="020B0604020202020204" pitchFamily="34" charset="0"/>
                <a:cs typeface="Times New Roman" panose="02020603050405020304" pitchFamily="18" charset="0"/>
              </a:rPr>
              <a:t>To preview your view with live data, you need to select a specific subject or a container where the subject exists. </a:t>
            </a:r>
            <a:r>
              <a:t/>
            </a:r>
            <a:br/>
            <a:r>
              <a:rPr lang="en-GB" sz="1000" dirty="0">
                <a:solidFill>
                  <a:schemeClr val="tx2"/>
                </a:solidFill>
                <a:latin typeface="Arial" panose="020B0604020202020204" pitchFamily="34" charset="0"/>
                <a:cs typeface="Times New Roman" panose="02020603050405020304" pitchFamily="18" charset="0"/>
              </a:rPr>
              <a:t>This is typically done on the "2 - Data" tab of the Create View wizard. Once a subject and relevant end data are selected, you can click "Select preview source" to populate your view with real-time information. </a:t>
            </a:r>
            <a:r>
              <a:t/>
            </a:r>
            <a:br/>
            <a:r>
              <a:rPr lang="en-GB" sz="1000" dirty="0">
                <a:solidFill>
                  <a:schemeClr val="tx2"/>
                </a:solidFill>
                <a:latin typeface="Arial" panose="020B0604020202020204" pitchFamily="34" charset="0"/>
                <a:cs typeface="Times New Roman" panose="02020603050405020304" pitchFamily="18" charset="0"/>
              </a:rPr>
              <a:t>Furthermore, if you make any changes to the view's configuration, such as altering a metric's sort order from descending to ascending, you can immediately see the effect of these changes by clicking the "Refresh" icon within the preview. </a:t>
            </a:r>
            <a:r>
              <a:t/>
            </a:r>
            <a:br/>
            <a:r>
              <a:rPr lang="en-GB" sz="1000" dirty="0">
                <a:solidFill>
                  <a:schemeClr val="tx2"/>
                </a:solidFill>
                <a:latin typeface="Arial" panose="020B0604020202020204" pitchFamily="34" charset="0"/>
                <a:cs typeface="Times New Roman" panose="02020603050405020304" pitchFamily="18" charset="0"/>
              </a:rPr>
              <a:t>The example provided illustrates testing a view configuration by observing live data, which is crucial for verifying that all selected metrics, properties, and their configurations are working as expected to deliver the desired operational insights.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When you create a view, you can see a preview of your view with sample data or live data. To see live data in your view, you select a subject and data and click </a:t>
            </a:r>
            <a:r>
              <a:rPr lang="en-GB" sz="1000" b="1" dirty="0">
                <a:solidFill>
                  <a:schemeClr val="tx2"/>
                </a:solidFill>
                <a:latin typeface="Arial" panose="020B0604020202020204" pitchFamily="34" charset="0"/>
                <a:cs typeface="Times New Roman" panose="02020603050405020304" pitchFamily="18" charset="0"/>
              </a:rPr>
              <a:t>Select preview source</a:t>
            </a:r>
            <a:r>
              <a:rPr lang="en-GB" sz="1000" dirty="0">
                <a:solidFill>
                  <a:schemeClr val="tx2"/>
                </a:solidFill>
                <a:latin typeface="Arial" panose="020B0604020202020204" pitchFamily="34" charset="0"/>
                <a:cs typeface="Times New Roman" panose="02020603050405020304" pitchFamily="18" charset="0"/>
              </a:rPr>
              <a:t>. You can also refresh the data in your view by clicking the </a:t>
            </a:r>
            <a:r>
              <a:rPr lang="en-GB" sz="1000" b="1" dirty="0">
                <a:solidFill>
                  <a:schemeClr val="tx2"/>
                </a:solidFill>
                <a:latin typeface="Arial" panose="020B0604020202020204" pitchFamily="34" charset="0"/>
                <a:cs typeface="Times New Roman" panose="02020603050405020304" pitchFamily="18" charset="0"/>
              </a:rPr>
              <a:t>Refresh</a:t>
            </a:r>
            <a:r>
              <a:rPr lang="en-GB" sz="1000" dirty="0">
                <a:solidFill>
                  <a:schemeClr val="tx2"/>
                </a:solidFill>
                <a:latin typeface="Arial" panose="020B0604020202020204" pitchFamily="34" charset="0"/>
                <a:cs typeface="Times New Roman" panose="02020603050405020304" pitchFamily="18" charset="0"/>
              </a:rPr>
              <a:t> icon. For example, if you change a metric’s sort order from ascending to descending, you can view the result by refreshing the preview of your view.</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you test your view configuration by viewing live data.</a:t>
            </a:r>
          </a:p>
        </p:txBody>
      </p:sp>
      <p:sp>
        <p:nvSpPr>
          <p:cNvPr id="10076"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8" name="Slide preview"/>
          <p:cNvSpPr>
            <a:spLocks noGrp="1" noRot="1" noChangeAspect="1"/>
          </p:cNvSpPr>
          <p:nvPr>
            <p:ph type="sldImg"/>
          </p:nvPr>
        </p:nvSpPr>
        <p:spPr/>
      </p:sp>
      <p:sp>
        <p:nvSpPr>
          <p:cNvPr id="1007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"Configuring Basic Time Settings," which is the third step in creating a custom view. These settings are crucial for defining the time interval over which data transformation occurs and how data is displayed in your view. </a:t>
            </a:r>
            <a:r>
              <a:t/>
            </a:r>
            <a:br/>
            <a:r>
              <a:rPr lang="en-GB" sz="1000" dirty="0">
                <a:solidFill>
                  <a:schemeClr val="tx2"/>
                </a:solidFill>
                <a:latin typeface="Arial" panose="020B0604020202020204" pitchFamily="34" charset="0"/>
                <a:cs typeface="Times New Roman" panose="02020603050405020304" pitchFamily="18" charset="0"/>
              </a:rPr>
              <a:t>It is important to note that these options are available for all view types, with the exception of the Image view.</a:t>
            </a:r>
            <a:r>
              <a:t/>
            </a:r>
            <a:br/>
            <a:r>
              <a:rPr lang="en-GB" sz="1000" dirty="0">
                <a:solidFill>
                  <a:schemeClr val="tx2"/>
                </a:solidFill>
                <a:latin typeface="Arial" panose="020B0604020202020204" pitchFamily="34" charset="0"/>
                <a:cs typeface="Times New Roman" panose="02020603050405020304" pitchFamily="18" charset="0"/>
              </a:rPr>
              <a:t>In "Basic" mode, you can select specific date ranges, allowing you to set a time range for a past period to analyze historical data, or you can define a future date for the end of the time period to view forecasts. </a:t>
            </a:r>
            <a:r>
              <a:t/>
            </a:r>
            <a:br/>
            <a:r>
              <a:rPr lang="en-GB" sz="1000" dirty="0">
                <a:solidFill>
                  <a:schemeClr val="tx2"/>
                </a:solidFill>
                <a:latin typeface="Arial" panose="020B0604020202020204" pitchFamily="34" charset="0"/>
                <a:cs typeface="Times New Roman" panose="02020603050405020304" pitchFamily="18" charset="0"/>
              </a:rPr>
              <a:t>When a future end date is selected and no actual data is yet available for that period, the view will be intelligently populated with forecast data, providing predictive insights. Data collection for these views is based on the browser's current time.</a:t>
            </a:r>
            <a:r>
              <a:t/>
            </a:r>
            <a:br/>
            <a:r>
              <a:rPr lang="en-GB" sz="1000" dirty="0">
                <a:solidFill>
                  <a:schemeClr val="tx2"/>
                </a:solidFill>
                <a:latin typeface="Arial" panose="020B0604020202020204" pitchFamily="34" charset="0"/>
                <a:cs typeface="Times New Roman" panose="02020603050405020304" pitchFamily="18" charset="0"/>
              </a:rPr>
              <a:t>Alternatively, you can utilize the "Absolute Date Range" mode to display data for fixed time units, such as an entire month or a week. For instance, you could configure a report to run on the third of every month, showing data for the previous month. </a:t>
            </a:r>
            <a:r>
              <a:t/>
            </a:r>
            <a:br/>
            <a:r>
              <a:rPr lang="en-GB" sz="1000" dirty="0">
                <a:solidFill>
                  <a:schemeClr val="tx2"/>
                </a:solidFill>
                <a:latin typeface="Arial" panose="020B0604020202020204" pitchFamily="34" charset="0"/>
                <a:cs typeface="Times New Roman" panose="02020603050405020304" pitchFamily="18" charset="0"/>
              </a:rPr>
              <a:t>The display will then show data from the first to the end of the previous month, as compared to data from the third of the previous month up to the third of the current month. </a:t>
            </a:r>
            <a:r>
              <a:t/>
            </a:r>
            <a:br/>
            <a:r>
              <a:rPr lang="en-GB" sz="1000" dirty="0">
                <a:solidFill>
                  <a:schemeClr val="tx2"/>
                </a:solidFill>
                <a:latin typeface="Arial" panose="020B0604020202020204" pitchFamily="34" charset="0"/>
                <a:cs typeface="Times New Roman" panose="02020603050405020304" pitchFamily="18" charset="0"/>
              </a:rPr>
              <a:t>It's worth noting that the locale settings of your system will determine the precise start and end of these time units; for example, weeks typically begin on Monday in most European countries, while in the United States, they commonly start on Sunday. </a:t>
            </a:r>
            <a:r>
              <a:t/>
            </a:r>
            <a:br/>
            <a:r>
              <a:rPr lang="en-GB" sz="1000" dirty="0">
                <a:solidFill>
                  <a:schemeClr val="tx2"/>
                </a:solidFill>
                <a:latin typeface="Arial" panose="020B0604020202020204" pitchFamily="34" charset="0"/>
                <a:cs typeface="Times New Roman" panose="02020603050405020304" pitchFamily="18" charset="0"/>
              </a:rPr>
              <a:t>These time settings provide powerful control over the temporal scope and analytical depth of your custom views.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Use Absolute Date Range to view data for a time unit such as a complete month or a week.</a:t>
            </a:r>
            <a:r>
              <a:t/>
            </a:r>
            <a:br/>
            <a:r>
              <a:rPr lang="en-GB" sz="1000" dirty="0">
                <a:solidFill>
                  <a:schemeClr val="tx2"/>
                </a:solidFill>
                <a:latin typeface="Arial" panose="020B0604020202020204" pitchFamily="34" charset="0"/>
                <a:cs typeface="Times New Roman" panose="02020603050405020304" pitchFamily="18" charset="0"/>
              </a:rPr>
              <a:t>For example, you can run a report on the third of every month for the previous month. Data from the first to the end of the previous month is displayed as against data from the third of the previous month to the third of the current month.</a:t>
            </a:r>
            <a:r>
              <a:t/>
            </a:r>
            <a:br/>
            <a:r>
              <a:rPr lang="en-GB" sz="1000" dirty="0">
                <a:solidFill>
                  <a:schemeClr val="tx2"/>
                </a:solidFill>
                <a:latin typeface="Arial" panose="020B0604020202020204" pitchFamily="34" charset="0"/>
                <a:cs typeface="Times New Roman" panose="02020603050405020304" pitchFamily="18" charset="0"/>
              </a:rPr>
              <a:t>The locale settings of the system determine the start and end of the unit. For example, weeks in most of the European countries begin on Monday while in the United States they begin on Sunday.</a:t>
            </a:r>
          </a:p>
        </p:txBody>
      </p:sp>
      <p:sp>
        <p:nvSpPr>
          <p:cNvPr id="10080"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2" name="Slide preview"/>
          <p:cNvSpPr>
            <a:spLocks noGrp="1" noRot="1" noChangeAspect="1"/>
          </p:cNvSpPr>
          <p:nvPr>
            <p:ph type="sldImg"/>
          </p:nvPr>
        </p:nvSpPr>
        <p:spPr/>
      </p:sp>
      <p:sp>
        <p:nvSpPr>
          <p:cNvPr id="1008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delves into "Configuring Advanced Time Settings" for your custom views, offering a much more granular control over the time intervals for data display. </a:t>
            </a:r>
            <a:r>
              <a:t/>
            </a:r>
            <a:br/>
            <a:r>
              <a:rPr lang="en-GB" sz="1000" dirty="0">
                <a:solidFill>
                  <a:schemeClr val="tx2"/>
                </a:solidFill>
                <a:latin typeface="Arial" panose="020B0604020202020204" pitchFamily="34" charset="0"/>
                <a:cs typeface="Times New Roman" panose="02020603050405020304" pitchFamily="18" charset="0"/>
              </a:rPr>
              <a:t>In "Advanced mode," you gain the flexibility to select any combination of relative or specific start and end dates, allowing for highly customized temporal analysis. </a:t>
            </a:r>
            <a:r>
              <a:t/>
            </a:r>
            <a:br/>
            <a:r>
              <a:rPr lang="en-GB" sz="1000" dirty="0">
                <a:solidFill>
                  <a:schemeClr val="tx2"/>
                </a:solidFill>
                <a:latin typeface="Arial" panose="020B0604020202020204" pitchFamily="34" charset="0"/>
                <a:cs typeface="Times New Roman" panose="02020603050405020304" pitchFamily="18" charset="0"/>
              </a:rPr>
              <a:t>Similar to the basic mode, you can still preview your view with live data by selecting the relevant subject or its containing object.</a:t>
            </a:r>
            <a:r>
              <a:t/>
            </a:r>
            <a:br/>
            <a:r>
              <a:rPr lang="en-GB" sz="1000" dirty="0">
                <a:solidFill>
                  <a:schemeClr val="tx2"/>
                </a:solidFill>
                <a:latin typeface="Arial" panose="020B0604020202020204" pitchFamily="34" charset="0"/>
                <a:cs typeface="Times New Roman" panose="02020603050405020304" pitchFamily="18" charset="0"/>
              </a:rPr>
              <a:t>The power of advanced time settings becomes evident when you need to focus on specific operational periods, such as business hours. </a:t>
            </a:r>
            <a:r>
              <a:t/>
            </a:r>
            <a:br/>
            <a:r>
              <a:rPr lang="en-GB" sz="1000" dirty="0">
                <a:solidFill>
                  <a:schemeClr val="tx2"/>
                </a:solidFill>
                <a:latin typeface="Arial" panose="020B0604020202020204" pitchFamily="34" charset="0"/>
                <a:cs typeface="Times New Roman" panose="02020603050405020304" pitchFamily="18" charset="0"/>
              </a:rPr>
              <a:t>As illustrated in the screenshot, you can precisely select business hours from Monday through Sunday by manipulating the sliders on both the left and right sides of the interface. </a:t>
            </a:r>
            <a:r>
              <a:t/>
            </a:r>
            <a:br/>
            <a:r>
              <a:rPr lang="en-GB" sz="1000" dirty="0">
                <a:solidFill>
                  <a:schemeClr val="tx2"/>
                </a:solidFill>
                <a:latin typeface="Arial" panose="020B0604020202020204" pitchFamily="34" charset="0"/>
                <a:cs typeface="Times New Roman" panose="02020603050405020304" pitchFamily="18" charset="0"/>
              </a:rPr>
              <a:t>These sliders allow you to set the exact start and end times for each day of the week. </a:t>
            </a:r>
            <a:r>
              <a:t/>
            </a:r>
            <a:br/>
            <a:r>
              <a:rPr lang="en-GB" sz="1000" dirty="0">
                <a:solidFill>
                  <a:schemeClr val="tx2"/>
                </a:solidFill>
                <a:latin typeface="Arial" panose="020B0604020202020204" pitchFamily="34" charset="0"/>
                <a:cs typeface="Times New Roman" panose="02020603050405020304" pitchFamily="18" charset="0"/>
              </a:rPr>
              <a:t>For example, if you are a virtual machine owner, this feature enables you to track the average utilization of virtual machines specifically during business days and within predefined business hours. </a:t>
            </a:r>
            <a:r>
              <a:t/>
            </a:r>
            <a:br/>
            <a:r>
              <a:rPr lang="en-GB" sz="1000" dirty="0">
                <a:solidFill>
                  <a:schemeClr val="tx2"/>
                </a:solidFill>
                <a:latin typeface="Arial" panose="020B0604020202020204" pitchFamily="34" charset="0"/>
                <a:cs typeface="Times New Roman" panose="02020603050405020304" pitchFamily="18" charset="0"/>
              </a:rPr>
              <a:t>This advanced time configuration is particularly useful and available when applying transformations such as Minimum, Maximum, Average, Sum, and Percentile, providing more precise insights into resource behavior during critical operational windows.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Select business hours from Monday to Sunday by moving the sliders on the left and right sides to set the start and end time for each day of the week.</a:t>
            </a:r>
            <a:r>
              <a:t/>
            </a:r>
            <a:br/>
            <a:r>
              <a:rPr lang="en-GB" sz="1000" dirty="0">
                <a:solidFill>
                  <a:schemeClr val="tx2"/>
                </a:solidFill>
                <a:latin typeface="Arial" panose="020B0604020202020204" pitchFamily="34" charset="0"/>
                <a:cs typeface="Times New Roman" panose="02020603050405020304" pitchFamily="18" charset="0"/>
              </a:rPr>
              <a:t>For example, as a VM owner, you can track the average utilization of VMs over a week (business days), during specified hours of the day (business hours). This option is available for Minimum, Maximum, Average, Sum, and Percentile transformations.</a:t>
            </a:r>
          </a:p>
        </p:txBody>
      </p:sp>
      <p:sp>
        <p:nvSpPr>
          <p:cNvPr id="10084"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 name="Slide preview"/>
          <p:cNvSpPr>
            <a:spLocks noGrp="1" noRot="1" noChangeAspect="1"/>
          </p:cNvSpPr>
          <p:nvPr>
            <p:ph type="sldImg"/>
          </p:nvPr>
        </p:nvSpPr>
        <p:spPr/>
      </p:sp>
      <p:sp>
        <p:nvSpPr>
          <p:cNvPr id="1008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"Configuring a Data Filter," which is the fourth step in creating a custom view and is crucial for refining the data displayed. </a:t>
            </a:r>
            <a:r>
              <a:t/>
            </a:r>
            <a:br/>
            <a:r>
              <a:rPr lang="en-GB" sz="1000" dirty="0">
                <a:solidFill>
                  <a:schemeClr val="tx2"/>
                </a:solidFill>
                <a:latin typeface="Arial" panose="020B0604020202020204" pitchFamily="34" charset="0"/>
                <a:cs typeface="Times New Roman" panose="02020603050405020304" pitchFamily="18" charset="0"/>
              </a:rPr>
              <a:t>The filter option provides the ability to add additional criteria, which is particularly useful when your view initially presents too much information or when you need to focus on specific subsets of data.</a:t>
            </a:r>
            <a:r>
              <a:t/>
            </a:r>
            <a:br/>
            <a:r>
              <a:rPr lang="en-GB" sz="1000" dirty="0">
                <a:solidFill>
                  <a:schemeClr val="tx2"/>
                </a:solidFill>
                <a:latin typeface="Arial" panose="020B0604020202020204" pitchFamily="34" charset="0"/>
                <a:cs typeface="Times New Roman" panose="02020603050405020304" pitchFamily="18" charset="0"/>
              </a:rPr>
              <a:t>You can apply filters based on both object metrics and object properties. To configure a data filter, you need to specify several elements: the data point you want to filter (for example, a metric like CPU Demand Percentage), the specific data value you are interested in (which can include historical high or low instances), a logical operator (such as "less than" or "greater than"), and a comparison value. </a:t>
            </a:r>
            <a:r>
              <a:t/>
            </a:r>
            <a:br/>
            <a:r>
              <a:rPr lang="en-GB" sz="1000" dirty="0">
                <a:solidFill>
                  <a:schemeClr val="tx2"/>
                </a:solidFill>
                <a:latin typeface="Arial" panose="020B0604020202020204" pitchFamily="34" charset="0"/>
                <a:cs typeface="Times New Roman" panose="02020603050405020304" pitchFamily="18" charset="0"/>
              </a:rPr>
              <a:t>The system allows you to add multiple criteria to your filter set; when you do so, the view will only return results that match all the specified criteria, enabling very precise data segmentation.</a:t>
            </a:r>
            <a:r>
              <a:t/>
            </a:r>
            <a:br/>
            <a:r>
              <a:rPr lang="en-GB" sz="1000" dirty="0">
                <a:solidFill>
                  <a:schemeClr val="tx2"/>
                </a:solidFill>
                <a:latin typeface="Arial" panose="020B0604020202020204" pitchFamily="34" charset="0"/>
                <a:cs typeface="Times New Roman" panose="02020603050405020304" pitchFamily="18" charset="0"/>
              </a:rPr>
              <a:t>For instance, if you have a list view showing the health of virtual machines, you could go to the filter tab and add a criterion to display only those virtual machines where the CPU demand percentage is less than 10%. </a:t>
            </a:r>
            <a:r>
              <a:t/>
            </a:r>
            <a:br/>
            <a:r>
              <a:rPr lang="en-GB" sz="1000" dirty="0">
                <a:solidFill>
                  <a:schemeClr val="tx2"/>
                </a:solidFill>
                <a:latin typeface="Arial" panose="020B0604020202020204" pitchFamily="34" charset="0"/>
                <a:cs typeface="Times New Roman" panose="02020603050405020304" pitchFamily="18" charset="0"/>
              </a:rPr>
              <a:t>This would then filter the view to show only the virtual machines that meet this specific performance condition. </a:t>
            </a:r>
            <a:r>
              <a:t/>
            </a:r>
            <a:br/>
            <a:r>
              <a:rPr lang="en-GB" sz="1000" dirty="0">
                <a:solidFill>
                  <a:schemeClr val="tx2"/>
                </a:solidFill>
                <a:latin typeface="Arial" panose="020B0604020202020204" pitchFamily="34" charset="0"/>
                <a:cs typeface="Times New Roman" panose="02020603050405020304" pitchFamily="18" charset="0"/>
              </a:rPr>
              <a:t>For certain criteria, you can also specify business hours, ensuring that filters are applied contextually to operational periods. Just like with other view configurations, you can refresh the data in your view's preview by clicking the refresh icon to immediately see the impact of your filter changes.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example, a list view shows information about the health of virtual machines. On the Filter tab, you add a CPU demand percentage metric less than 15%. The view displays the health of all virtual machines with CPU demand less than 15%. For selected criteria you can also apply Business Hours, if the selected transformation type you add as a filter is supported by the business hours functionality.</a:t>
            </a:r>
          </a:p>
          <a:p>
            <a:pPr marL="0" indent="0">
              <a:buNone/>
            </a:pPr>
            <a:r>
              <a:rPr lang="en-GB" sz="1000" dirty="0">
                <a:solidFill>
                  <a:schemeClr val="tx2"/>
                </a:solidFill>
                <a:latin typeface="Arial" panose="020B0604020202020204" pitchFamily="34" charset="0"/>
                <a:cs typeface="Times New Roman" panose="02020603050405020304" pitchFamily="18" charset="0"/>
              </a:rPr>
              <a:t>You can also refresh the data in your view by clicking the Refresh icon. For example, if you change a metric’s sort order from ascending to descending, you can view the result by refreshing the preview of your view.</a:t>
            </a:r>
          </a:p>
        </p:txBody>
      </p:sp>
      <p:sp>
        <p:nvSpPr>
          <p:cNvPr id="10088"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0" name="Slide preview"/>
          <p:cNvSpPr>
            <a:spLocks noGrp="1" noRot="1" noChangeAspect="1"/>
          </p:cNvSpPr>
          <p:nvPr>
            <p:ph type="sldImg"/>
          </p:nvPr>
        </p:nvSpPr>
        <p:spPr/>
      </p:sp>
      <p:sp>
        <p:nvSpPr>
          <p:cNvPr id="1009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covers the final step in creating a custom view: "Adding a View Summary," which is configured on the "5 - Summary" tab of the Create View wizard. </a:t>
            </a:r>
            <a:r>
              <a:t/>
            </a:r>
            <a:br/>
            <a:r>
              <a:rPr lang="en-GB" sz="1000" dirty="0">
                <a:solidFill>
                  <a:schemeClr val="tx2"/>
                </a:solidFill>
                <a:latin typeface="Arial" panose="020B0604020202020204" pitchFamily="34" charset="0"/>
                <a:cs typeface="Times New Roman" panose="02020603050405020304" pitchFamily="18" charset="0"/>
              </a:rPr>
              <a:t>This feature allows you to add one or more summary rows or columns to your view, and each can be configured to display different aggregations of your data.</a:t>
            </a:r>
            <a:r>
              <a:t/>
            </a:r>
            <a:br/>
            <a:r>
              <a:rPr lang="en-GB" sz="1000" dirty="0">
                <a:solidFill>
                  <a:schemeClr val="tx2"/>
                </a:solidFill>
                <a:latin typeface="Arial" panose="020B0604020202020204" pitchFamily="34" charset="0"/>
                <a:cs typeface="Times New Roman" panose="02020603050405020304" pitchFamily="18" charset="0"/>
              </a:rPr>
              <a:t>In the Summary configuration panel, you will select the aggregation method that best suits your needs, such as "Average," "Sum," "Minimum," or "Maximum". </a:t>
            </a:r>
            <a:r>
              <a:t/>
            </a:r>
            <a:br/>
            <a:r>
              <a:rPr lang="en-GB" sz="1000" dirty="0">
                <a:solidFill>
                  <a:schemeClr val="tx2"/>
                </a:solidFill>
                <a:latin typeface="Arial" panose="020B0604020202020204" pitchFamily="34" charset="0"/>
                <a:cs typeface="Times New Roman" panose="02020603050405020304" pitchFamily="18" charset="0"/>
              </a:rPr>
              <a:t>You also define precisely what data should be included or excluded from these summary calculations. For example, as shown in the screenshot, you can choose to include metrics like "CPU Demand" and "CostEffective CPU Monthly Cost" in your summary calculations, applying an aggregation method like "Average" to them. </a:t>
            </a:r>
            <a:r>
              <a:t/>
            </a:r>
            <a:br/>
            <a:r>
              <a:rPr lang="en-GB" sz="1000" dirty="0">
                <a:solidFill>
                  <a:schemeClr val="tx2"/>
                </a:solidFill>
                <a:latin typeface="Arial" panose="020B0604020202020204" pitchFamily="34" charset="0"/>
                <a:cs typeface="Times New Roman" panose="02020603050405020304" pitchFamily="18" charset="0"/>
              </a:rPr>
              <a:t>This capability is invaluable for providing quick, high-level insights into your data, allowing you to see aggregated performance or cost figures at a glance without having to analyze all the raw data points. </a:t>
            </a:r>
            <a:r>
              <a:t/>
            </a:r>
            <a:br/>
            <a:r>
              <a:rPr lang="en-GB" sz="1000" dirty="0">
                <a:solidFill>
                  <a:schemeClr val="tx2"/>
                </a:solidFill>
                <a:latin typeface="Arial" panose="020B0604020202020204" pitchFamily="34" charset="0"/>
                <a:cs typeface="Times New Roman" panose="02020603050405020304" pitchFamily="18" charset="0"/>
              </a:rPr>
              <a:t>Once these summary settings are configured, you can then proceed to create and save your custom view.</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summary configuration panel, you select the aggregation method and what data to include or exclude from the calculations.</a:t>
            </a:r>
          </a:p>
        </p:txBody>
      </p:sp>
      <p:sp>
        <p:nvSpPr>
          <p:cNvPr id="10092"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4" name="Slide preview"/>
          <p:cNvSpPr>
            <a:spLocks noGrp="1" noRot="1" noChangeAspect="1"/>
          </p:cNvSpPr>
          <p:nvPr>
            <p:ph type="sldImg"/>
          </p:nvPr>
        </p:nvSpPr>
        <p:spPr/>
      </p:sp>
      <p:sp>
        <p:nvSpPr>
          <p:cNvPr id="1009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the "Distribution View Configuration" and its visualization options, which is a specific type of view available in VCF Operations. </a:t>
            </a:r>
            <a:r>
              <a:t/>
            </a:r>
            <a:br/>
            <a:r>
              <a:rPr lang="en-GB" sz="1000" dirty="0">
                <a:solidFill>
                  <a:schemeClr val="tx2"/>
                </a:solidFill>
                <a:latin typeface="Arial" panose="020B0604020202020204" pitchFamily="34" charset="0"/>
                <a:cs typeface="Times New Roman" panose="02020603050405020304" pitchFamily="18" charset="0"/>
              </a:rPr>
              <a:t>When creating a distribution view, your primary goal is to visualize how objects are distributed into various buckets based on a chosen metric. To achieve this, you can select from several chart types: a pie chart, a bar chart, or a donut chart. You also specify the "Distribution Type," which governs how objects are categorized and assigned to these buckets.</a:t>
            </a:r>
            <a:r>
              <a:t/>
            </a:r>
            <a:br/>
            <a:r>
              <a:rPr lang="en-GB" sz="1000" dirty="0">
                <a:solidFill>
                  <a:schemeClr val="tx2"/>
                </a:solidFill>
                <a:latin typeface="Arial" panose="020B0604020202020204" pitchFamily="34" charset="0"/>
                <a:cs typeface="Times New Roman" panose="02020603050405020304" pitchFamily="18" charset="0"/>
              </a:rPr>
              <a:t>The colors used for the slices in a pie or donut chart follow the order defined by the default color palette. While the system provides an automatic coloring scheme, you can also set a narrative color for your chart to emphasize specific aspects. </a:t>
            </a:r>
            <a:r>
              <a:t/>
            </a:r>
            <a:br/>
            <a:r>
              <a:rPr lang="en-GB" sz="1000" dirty="0">
                <a:solidFill>
                  <a:schemeClr val="tx2"/>
                </a:solidFill>
                <a:latin typeface="Arial" panose="020B0604020202020204" pitchFamily="34" charset="0"/>
                <a:cs typeface="Times New Roman" panose="02020603050405020304" pitchFamily="18" charset="0"/>
              </a:rPr>
              <a:t>When you integrate a distribution view into a dashboard, for instance, to view a list of objects, you can click a section of the chart, be it a pie slice, bar, or donut segment, to view a filtered list of objects that fall within that selected segment. </a:t>
            </a:r>
            <a:r>
              <a:t/>
            </a:r>
            <a:br/>
            <a:r>
              <a:rPr lang="en-GB" sz="1000" dirty="0">
                <a:solidFill>
                  <a:schemeClr val="tx2"/>
                </a:solidFill>
                <a:latin typeface="Arial" panose="020B0604020202020204" pitchFamily="34" charset="0"/>
                <a:cs typeface="Times New Roman" panose="02020603050405020304" pitchFamily="18" charset="0"/>
              </a:rPr>
              <a:t>In cases where a donut chart has more than one slice, the colors are sequentially assigned from the palette; for bar charts, all bars will typically share the same color.</a:t>
            </a:r>
            <a:r>
              <a:t/>
            </a:r>
            <a:br/>
            <a:r>
              <a:rPr lang="en-GB" sz="1000" dirty="0">
                <a:solidFill>
                  <a:schemeClr val="tx2"/>
                </a:solidFill>
                <a:latin typeface="Arial" panose="020B0604020202020204" pitchFamily="34" charset="0"/>
                <a:cs typeface="Times New Roman" panose="02020603050405020304" pitchFamily="18" charset="0"/>
              </a:rPr>
              <a:t>Beyond viewing, VCF Operations also provides robust reporting functions that leverage these views. </a:t>
            </a:r>
            <a:r>
              <a:t/>
            </a:r>
            <a:br/>
            <a:r>
              <a:rPr lang="en-GB" sz="1000" dirty="0">
                <a:solidFill>
                  <a:schemeClr val="tx2"/>
                </a:solidFill>
                <a:latin typeface="Arial" panose="020B0604020202020204" pitchFamily="34" charset="0"/>
                <a:cs typeface="Times New Roman" panose="02020603050405020304" pitchFamily="18" charset="0"/>
              </a:rPr>
              <a:t>You can generate comprehensive reports to capture details about current or predicted resource needs, and these reports can be downloaded in PDF or CSV file formats for future reference and offline analysis. </a:t>
            </a:r>
            <a:r>
              <a:t/>
            </a:r>
            <a:br/>
            <a:r>
              <a:rPr lang="en-GB" sz="1000" dirty="0">
                <a:solidFill>
                  <a:schemeClr val="tx2"/>
                </a:solidFill>
                <a:latin typeface="Arial" panose="020B0604020202020204" pitchFamily="34" charset="0"/>
                <a:cs typeface="Times New Roman" panose="02020603050405020304" pitchFamily="18" charset="0"/>
              </a:rPr>
              <a:t>The Reports page lists available report templates, which may vary depending on the object type selected.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view the data as a pie chart, a bar chart, or a donut chart. For example, when you add a distribution view to a dashboard for viewing the list of objects, click (highlight) a section of the chart (pie, bar, or donut) to view the list of objects filtered based on the selected segments.</a:t>
            </a:r>
            <a:r>
              <a:t/>
            </a:r>
            <a:br/>
            <a:r>
              <a:rPr lang="en-GB" sz="1000" dirty="0">
                <a:solidFill>
                  <a:schemeClr val="tx2"/>
                </a:solidFill>
                <a:latin typeface="Arial" panose="020B0604020202020204" pitchFamily="34" charset="0"/>
                <a:cs typeface="Times New Roman" panose="02020603050405020304" pitchFamily="18" charset="0"/>
              </a:rPr>
              <a:t>Using the Distribution view, you create buckets. Based on a certain metric, fill those buckets with objects.</a:t>
            </a:r>
          </a:p>
          <a:p>
            <a:pPr marL="0" indent="0">
              <a:buNone/>
            </a:pPr>
            <a:r>
              <a:rPr lang="en-GB" sz="1000" dirty="0">
                <a:solidFill>
                  <a:schemeClr val="tx2"/>
                </a:solidFill>
                <a:latin typeface="Arial" panose="020B0604020202020204" pitchFamily="34" charset="0"/>
                <a:cs typeface="Times New Roman" panose="02020603050405020304" pitchFamily="18" charset="0"/>
              </a:rPr>
              <a:t>With the VCF Operations reporting functions, you can generate a report to capture details about the current or predicted resource needs. You can download the report in a PDF or CSV file format for future and offline needs.</a:t>
            </a:r>
          </a:p>
          <a:p>
            <a:pPr marL="0" indent="0">
              <a:buNone/>
            </a:pPr>
            <a:r>
              <a:rPr lang="en-GB" sz="1000" dirty="0">
                <a:solidFill>
                  <a:schemeClr val="tx2"/>
                </a:solidFill>
                <a:latin typeface="Arial" panose="020B0604020202020204" pitchFamily="34" charset="0"/>
                <a:cs typeface="Times New Roman" panose="02020603050405020304" pitchFamily="18" charset="0"/>
              </a:rPr>
              <a:t>The Reports page lists the available report templates. Different object types might have different report templates. The example on the slide shows some of the available predefined report templates.</a:t>
            </a:r>
          </a:p>
          <a:p>
            <a:pPr marL="0" indent="0">
              <a:buNone/>
            </a:pPr>
            <a:r>
              <a:rPr lang="en-GB" sz="1000" dirty="0">
                <a:solidFill>
                  <a:schemeClr val="tx2"/>
                </a:solidFill>
                <a:latin typeface="Arial" panose="020B0604020202020204" pitchFamily="34" charset="0"/>
                <a:cs typeface="Times New Roman" panose="02020603050405020304" pitchFamily="18" charset="0"/>
              </a:rPr>
              <a:t>If more than one slice exists in a donut chart, the colors are selected sequentially from the color palette. In a bar chart, the bars have the same color.</a:t>
            </a:r>
          </a:p>
        </p:txBody>
      </p:sp>
      <p:sp>
        <p:nvSpPr>
          <p:cNvPr id="10096"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8" name="Slide preview"/>
          <p:cNvSpPr>
            <a:spLocks noGrp="1" noRot="1" noChangeAspect="1"/>
          </p:cNvSpPr>
          <p:nvPr>
            <p:ph type="sldImg"/>
          </p:nvPr>
        </p:nvSpPr>
        <p:spPr/>
      </p:sp>
      <p:sp>
        <p:nvSpPr>
          <p:cNvPr id="1009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elaborates on the "Distribution View Configuration," specifically focusing on the "Distribution Type," which defines how VCF Operations aggregates and presents resource distribution data within your environment. </a:t>
            </a:r>
            <a:r>
              <a:t/>
            </a:r>
            <a:br/>
            <a:r>
              <a:rPr lang="en-GB" sz="1000" dirty="0">
                <a:solidFill>
                  <a:schemeClr val="tx2"/>
                </a:solidFill>
                <a:latin typeface="Arial" panose="020B0604020202020204" pitchFamily="34" charset="0"/>
                <a:cs typeface="Times New Roman" panose="02020603050405020304" pitchFamily="18" charset="0"/>
              </a:rPr>
              <a:t>This view type is designed to provide aggregated insights into how your resources are spread across different categories or ranges.</a:t>
            </a:r>
            <a:r>
              <a:t/>
            </a:r>
            <a:br/>
            <a:r>
              <a:rPr lang="en-GB" sz="1000" dirty="0">
                <a:solidFill>
                  <a:schemeClr val="tx2"/>
                </a:solidFill>
                <a:latin typeface="Arial" panose="020B0604020202020204" pitchFamily="34" charset="0"/>
                <a:cs typeface="Times New Roman" panose="02020603050405020304" pitchFamily="18" charset="0"/>
              </a:rPr>
              <a:t>When configuring a distribution view, you specify in detail how VCF Operations distributes the data into buckets. You can choose from several distribution types:</a:t>
            </a:r>
            <a:r>
              <a:t/>
            </a:r>
            <a:br/>
            <a:r>
              <a:rPr lang="en-GB" sz="1000" dirty="0">
                <a:solidFill>
                  <a:schemeClr val="tx2"/>
                </a:solidFill>
                <a:latin typeface="Arial" panose="020B0604020202020204" pitchFamily="34" charset="0"/>
                <a:cs typeface="Times New Roman" panose="02020603050405020304" pitchFamily="18" charset="0"/>
              </a:rPr>
              <a:t>The "Dynamic distribution" option uses an algorithm to automatically determine both the number of buckets and how objects are distributed within each bucket. Within dynamic distribution, you have further sub-options for defining bucket sizes: "Buckets Size Interval" where the size is determined by a defined interval divided by the specified number of buckets, "Buckets Size Logarithmic bucketing" which uses an internal algorithm for calculation, and "Buckets Size Simple Max and Min bucketing" where the bucket size is equally divided across the measured minimum and maximum values, ensuring continuous coverage of the data range.</a:t>
            </a:r>
            <a:r>
              <a:t/>
            </a:r>
            <a:br/>
            <a:r>
              <a:rPr lang="en-GB" sz="1000" dirty="0">
                <a:solidFill>
                  <a:schemeClr val="tx2"/>
                </a:solidFill>
                <a:latin typeface="Arial" panose="020B0604020202020204" pitchFamily="34" charset="0"/>
                <a:cs typeface="Times New Roman" panose="02020603050405020304" pitchFamily="18" charset="0"/>
              </a:rPr>
              <a:t>Alternatively, "Manual distribution" allows you to precisely determine the number of buckets and specify which objects are added to each.</a:t>
            </a:r>
            <a:r>
              <a:t/>
            </a:r>
            <a:br/>
            <a:r>
              <a:rPr lang="en-GB" sz="1000" dirty="0">
                <a:solidFill>
                  <a:schemeClr val="tx2"/>
                </a:solidFill>
                <a:latin typeface="Arial" panose="020B0604020202020204" pitchFamily="34" charset="0"/>
                <a:cs typeface="Times New Roman" panose="02020603050405020304" pitchFamily="18" charset="0"/>
              </a:rPr>
              <a:t>Finally, "Discrete" distribution places every object into its own individual bucket, providing the most granular view of distribution. These options allow you to tailor the resource distribution analysis to your specific requirements, whether you need a high-level overview or a detailed breakdown.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specify in detail how VCF Operations distributes the data in the buckets.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configure the Distribution view, you can select the following distribution types:</a:t>
            </a:r>
          </a:p>
          <a:p>
            <a:pPr>
              <a:buFont typeface="Arial" pitchFamily="34" charset="0"/>
              <a:buChar char="•"/>
            </a:pPr>
            <a:r>
              <a:rPr/>
              <a:t>Dynamic: VCF Operations uses an algorithm that automatically determines the number of buckets and the distribution of objects in each bucket. The Dynamic view appears when you manage the following varying data values.</a:t>
            </a:r>
          </a:p>
          <a:p>
            <a:pPr lvl="1">
              <a:buFont typeface="Calibri" pitchFamily="34" charset="0"/>
              <a:buChar char="–"/>
            </a:pPr>
            <a:r>
              <a:rPr/>
              <a:t>Buckets Count: Number of buckets to use in the data distribution.</a:t>
            </a:r>
          </a:p>
          <a:p>
            <a:pPr lvl="1">
              <a:buFont typeface="Calibri" pitchFamily="34" charset="0"/>
              <a:buChar char="–"/>
            </a:pPr>
            <a:r>
              <a:rPr/>
              <a:t>Buckets Size Interval: The bucket size is determined by the defined interval divided by the specified number of buckets.</a:t>
            </a:r>
          </a:p>
          <a:p>
            <a:pPr lvl="1">
              <a:buFont typeface="Calibri" pitchFamily="34" charset="0"/>
              <a:buChar char="–"/>
            </a:pPr>
            <a:r>
              <a:rPr/>
              <a:t>Buckets Size Logarithmic bucketing: The bucket size is calculated by using an internal algorithm.</a:t>
            </a:r>
          </a:p>
          <a:p>
            <a:pPr lvl="1">
              <a:buFont typeface="Calibri" pitchFamily="34" charset="0"/>
              <a:buChar char="–"/>
            </a:pPr>
            <a:r>
              <a:rPr/>
              <a:t>Buckets Size Simple Max and Min bucketing: The bucket size is divided equally between the measured minimum and maximum values. This provides continuous coverage of the complete range with the specified number of buckets.</a:t>
            </a:r>
          </a:p>
          <a:p>
            <a:pPr>
              <a:buFont typeface="Arial" pitchFamily="34" charset="0"/>
              <a:buChar char="•"/>
            </a:pPr>
            <a:r>
              <a:rPr/>
              <a:t>Manual: You determine the number of buckets and objects to add to each bucket.</a:t>
            </a:r>
          </a:p>
          <a:p>
            <a:pPr>
              <a:buFont typeface="Arial" pitchFamily="34" charset="0"/>
              <a:buChar char="•"/>
            </a:pPr>
            <a:r>
              <a:rPr/>
              <a:t>Discrete: Every object is placed in its own bucket.</a:t>
            </a:r>
          </a:p>
        </p:txBody>
      </p:sp>
      <p:sp>
        <p:nvSpPr>
          <p:cNvPr id="10100"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2" name="Slide preview"/>
          <p:cNvSpPr>
            <a:spLocks noGrp="1" noRot="1" noChangeAspect="1"/>
          </p:cNvSpPr>
          <p:nvPr>
            <p:ph type="sldImg"/>
          </p:nvPr>
        </p:nvSpPr>
        <p:spPr/>
      </p:sp>
      <p:sp>
        <p:nvSpPr>
          <p:cNvPr id="1010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the "Trend View Configuration," highlighting how to set up this specific type of view in VCF Operations. As we've discussed, the configuration options for a view are tailored to its type. </a:t>
            </a:r>
            <a:r>
              <a:t/>
            </a:r>
            <a:br/>
            <a:r>
              <a:rPr lang="en-GB" sz="1000" dirty="0">
                <a:solidFill>
                  <a:schemeClr val="tx2"/>
                </a:solidFill>
                <a:latin typeface="Arial" panose="020B0604020202020204" pitchFamily="34" charset="0"/>
                <a:cs typeface="Times New Roman" panose="02020603050405020304" pitchFamily="18" charset="0"/>
              </a:rPr>
              <a:t>For a Trend view, your primary decision involves specifying whether you want to display historical data, forecast data, or a combination of both.</a:t>
            </a:r>
            <a:r>
              <a:t/>
            </a:r>
            <a:br/>
            <a:r>
              <a:rPr lang="en-GB" sz="1000" dirty="0">
                <a:solidFill>
                  <a:schemeClr val="tx2"/>
                </a:solidFill>
                <a:latin typeface="Arial" panose="020B0604020202020204" pitchFamily="34" charset="0"/>
                <a:cs typeface="Times New Roman" panose="02020603050405020304" pitchFamily="18" charset="0"/>
              </a:rPr>
              <a:t>Historical data refers to past metrics and events related to a particular object or group of objects, providing a retrospective look at performance. </a:t>
            </a:r>
            <a:r>
              <a:t/>
            </a:r>
            <a:br/>
            <a:r>
              <a:rPr lang="en-GB" sz="1000" dirty="0">
                <a:solidFill>
                  <a:schemeClr val="tx2"/>
                </a:solidFill>
                <a:latin typeface="Arial" panose="020B0604020202020204" pitchFamily="34" charset="0"/>
                <a:cs typeface="Times New Roman" panose="02020603050405020304" pitchFamily="18" charset="0"/>
              </a:rPr>
              <a:t>Forecast data, on the other hand, represents predictions derived from analyzing historical patterns and recent behavior of objects. </a:t>
            </a:r>
            <a:r>
              <a:t/>
            </a:r>
            <a:br/>
            <a:r>
              <a:rPr lang="en-GB" sz="1000" dirty="0">
                <a:solidFill>
                  <a:schemeClr val="tx2"/>
                </a:solidFill>
                <a:latin typeface="Arial" panose="020B0604020202020204" pitchFamily="34" charset="0"/>
                <a:cs typeface="Times New Roman" panose="02020603050405020304" pitchFamily="18" charset="0"/>
              </a:rPr>
              <a:t>In the Trend view, you can choose to include historical data, show the trend of that historical data, and even project forecast data for a specified number of days into the future, such as the next five days.</a:t>
            </a:r>
            <a:r>
              <a:t/>
            </a:r>
            <a:br/>
            <a:r>
              <a:rPr lang="en-GB" sz="1000" dirty="0">
                <a:solidFill>
                  <a:schemeClr val="tx2"/>
                </a:solidFill>
                <a:latin typeface="Arial" panose="020B0604020202020204" pitchFamily="34" charset="0"/>
                <a:cs typeface="Times New Roman" panose="02020603050405020304" pitchFamily="18" charset="0"/>
              </a:rPr>
              <a:t>As depicted in the example, the view shows a trend of ESXi host memory usage over time, drawing its data from the "Memory Usage (%)" metric for the selected data center preview source. </a:t>
            </a:r>
            <a:r>
              <a:t/>
            </a:r>
            <a:br/>
            <a:r>
              <a:rPr lang="en-GB" sz="1000" dirty="0">
                <a:solidFill>
                  <a:schemeClr val="tx2"/>
                </a:solidFill>
                <a:latin typeface="Arial" panose="020B0604020202020204" pitchFamily="34" charset="0"/>
                <a:cs typeface="Times New Roman" panose="02020603050405020304" pitchFamily="18" charset="0"/>
              </a:rPr>
              <a:t>In such a visualization, the solid lines on the graph represent the actual historical data, while any dotted lines indicate the projected or forecast data, offering a comprehensive view of past performance and future predictions.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Historical data is data about past metrics and events for a particular object or group of objects. Forecast is a prediction made by studying historical data including past patterns and recent behavior of objects. In the Trend view, you can select whether to include historical data, trend of the historical data, and forecast data for the next 5 days.</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the view is a trend view, which gets its data from the ESXi host Memory Usage (%) metric for the selected data center preview source. The result is a trend of the ESXi host memory usage over time. The solid lines represent historical data, and the dotted lines represent projected data.</a:t>
            </a:r>
          </a:p>
        </p:txBody>
      </p:sp>
      <p:sp>
        <p:nvSpPr>
          <p:cNvPr id="10104"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 name="Slide preview"/>
          <p:cNvSpPr>
            <a:spLocks noGrp="1" noRot="1" noChangeAspect="1"/>
          </p:cNvSpPr>
          <p:nvPr>
            <p:ph type="sldImg"/>
          </p:nvPr>
        </p:nvSpPr>
        <p:spPr/>
      </p:sp>
      <p:sp>
        <p:nvSpPr>
          <p:cNvPr id="1010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transitions from creating custom views to "Managing Views" within the VCF Operations console, outlining the various actions you can perform on views once they have been created. It is crucial to understand the implications of each action before proceeding.</a:t>
            </a:r>
            <a:r>
              <a:t/>
            </a:r>
            <a:br/>
            <a:r>
              <a:rPr lang="en-GB" sz="1000" dirty="0">
                <a:solidFill>
                  <a:schemeClr val="tx2"/>
                </a:solidFill>
                <a:latin typeface="Arial" panose="020B0604020202020204" pitchFamily="34" charset="0"/>
                <a:cs typeface="Times New Roman" panose="02020603050405020304" pitchFamily="18" charset="0"/>
              </a:rPr>
              <a:t>Firstly, you have the option to "Edit a view". When you make changes to an existing view, all these modifications are automatically applied to any report templates that currently contain that view. This ensures consistency across your monitoring and reporting.</a:t>
            </a:r>
            <a:r>
              <a:t/>
            </a:r>
            <a:br/>
            <a:r>
              <a:rPr lang="en-GB" sz="1000" dirty="0">
                <a:solidFill>
                  <a:schemeClr val="tx2"/>
                </a:solidFill>
                <a:latin typeface="Arial" panose="020B0604020202020204" pitchFamily="34" charset="0"/>
                <a:cs typeface="Times New Roman" panose="02020603050405020304" pitchFamily="18" charset="0"/>
              </a:rPr>
              <a:t>Secondly, you can "Delete a view". If you choose to delete a view, it will be removed from all report templates that use it.</a:t>
            </a:r>
            <a:r>
              <a:t/>
            </a:r>
            <a:br/>
            <a:r>
              <a:rPr lang="en-GB" sz="1000" dirty="0">
                <a:solidFill>
                  <a:schemeClr val="tx2"/>
                </a:solidFill>
                <a:latin typeface="Arial" panose="020B0604020202020204" pitchFamily="34" charset="0"/>
                <a:cs typeface="Times New Roman" panose="02020603050405020304" pitchFamily="18" charset="0"/>
              </a:rPr>
              <a:t>Thirdly, the "Clone a view" function allows you to create a duplicate of an existing view. The key benefit here is that any changes you make to the cloned view will not impact the original, or source, view. This is excellent for testing new configurations without altering your production views.</a:t>
            </a:r>
            <a:r>
              <a:t/>
            </a:r>
            <a:br/>
            <a:r>
              <a:rPr lang="en-GB" sz="1000" dirty="0">
                <a:solidFill>
                  <a:schemeClr val="tx2"/>
                </a:solidFill>
                <a:latin typeface="Arial" panose="020B0604020202020204" pitchFamily="34" charset="0"/>
                <a:cs typeface="Times New Roman" panose="02020603050405020304" pitchFamily="18" charset="0"/>
              </a:rPr>
              <a:t>Lastly, you can "Export a view". This action enables you to download and share the view's configuration details, typically in a ZIP file format. This export capability is useful for backup purposes, migrating views between environments, or sharing specific view configurations with other teams.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Note: </a:t>
            </a:r>
            <a:r>
              <a:t/>
            </a:r>
            <a:br/>
            <a:r>
              <a:rPr lang="en-GB" sz="1000" dirty="0">
                <a:solidFill>
                  <a:schemeClr val="tx2"/>
                </a:solidFill>
                <a:latin typeface="Arial" panose="020B0604020202020204" pitchFamily="34" charset="0"/>
                <a:cs typeface="Times New Roman" panose="02020603050405020304" pitchFamily="18" charset="0"/>
              </a:rPr>
              <a:t>Before you perform these actions, you must be familiar with the consequences of these actions. When you edit a view, all the changes are applied to the view templates that contain the view.</a:t>
            </a:r>
          </a:p>
        </p:txBody>
      </p:sp>
      <p:sp>
        <p:nvSpPr>
          <p:cNvPr id="10108"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0" name="Slide preview"/>
          <p:cNvSpPr>
            <a:spLocks noGrp="1" noRot="1" noChangeAspect="1"/>
          </p:cNvSpPr>
          <p:nvPr>
            <p:ph type="sldImg"/>
          </p:nvPr>
        </p:nvSpPr>
        <p:spPr/>
      </p:sp>
      <p:sp>
        <p:nvSpPr>
          <p:cNvPr id="1011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specifically addresses "Deleting a View," an important management action within VCF Operations that requires careful consideration. When a view is deleted, it has several cascading effects across the user interface that you must be aware of.</a:t>
            </a:r>
            <a:r>
              <a:t/>
            </a:r>
            <a:br/>
            <a:r>
              <a:rPr lang="en-GB" sz="1000" dirty="0">
                <a:solidFill>
                  <a:schemeClr val="tx2"/>
                </a:solidFill>
                <a:latin typeface="Arial" panose="020B0604020202020204" pitchFamily="34" charset="0"/>
                <a:cs typeface="Times New Roman" panose="02020603050405020304" pitchFamily="18" charset="0"/>
              </a:rPr>
              <a:t>Firstly, the deleted view is removed from any report templates that currently include it. If the view was part of a dashboard, the associated view widget will appear, but the underlying view itself will no longer exist, indicating a broken link. </a:t>
            </a:r>
            <a:r>
              <a:t/>
            </a:r>
            <a:br/>
            <a:r>
              <a:rPr lang="en-GB" sz="1000" dirty="0">
                <a:solidFill>
                  <a:schemeClr val="tx2"/>
                </a:solidFill>
                <a:latin typeface="Arial" panose="020B0604020202020204" pitchFamily="34" charset="0"/>
                <a:cs typeface="Times New Roman" panose="02020603050405020304" pitchFamily="18" charset="0"/>
              </a:rPr>
              <a:t>Similarly, any links to the deleted view within the "Further Analysis" pane on the Analysis tab will be removed. </a:t>
            </a:r>
            <a:r>
              <a:t/>
            </a:r>
            <a:br/>
            <a:r>
              <a:rPr lang="en-GB" sz="1000" dirty="0">
                <a:solidFill>
                  <a:schemeClr val="tx2"/>
                </a:solidFill>
                <a:latin typeface="Arial" panose="020B0604020202020204" pitchFamily="34" charset="0"/>
                <a:cs typeface="Times New Roman" panose="02020603050405020304" pitchFamily="18" charset="0"/>
              </a:rPr>
              <a:t>Lastly, and most directly, the view will be removed from the list on the Views tab for any selected object. </a:t>
            </a:r>
            <a:r>
              <a:t/>
            </a:r>
            <a:br/>
            <a:r>
              <a:rPr lang="en-GB" sz="1000" dirty="0">
                <a:solidFill>
                  <a:schemeClr val="tx2"/>
                </a:solidFill>
                <a:latin typeface="Arial" panose="020B0604020202020204" pitchFamily="34" charset="0"/>
                <a:cs typeface="Times New Roman" panose="02020603050405020304" pitchFamily="18" charset="0"/>
              </a:rPr>
              <a:t>Therefore, before proceeding with the removal of a view, it is always recommended to consider the full impact on other components and to confirm that the expected outcomes align with your intentions.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Before removing a view, you should always consider the impact to other components, and confirm the expected outcomes.</a:t>
            </a:r>
          </a:p>
        </p:txBody>
      </p:sp>
      <p:sp>
        <p:nvSpPr>
          <p:cNvPr id="10112"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8" name="Slide preview"/>
          <p:cNvSpPr>
            <a:spLocks noGrp="1" noRot="1" noChangeAspect="1"/>
          </p:cNvSpPr>
          <p:nvPr>
            <p:ph type="sldImg"/>
          </p:nvPr>
        </p:nvSpPr>
        <p:spPr/>
      </p:sp>
      <p:sp>
        <p:nvSpPr>
          <p:cNvPr id="10009" name="Notes"/>
          <p:cNvSpPr>
            <a:spLocks noGrp="1"/>
          </p:cNvSpPr>
          <p:nvPr>
            <p:ph type="body" idx="1"/>
          </p:nvPr>
        </p:nvSpPr>
        <p:spPr/>
        <p:txBody>
          <a:bodyPr wrap="square" rtlCol="0"/>
          <a:lstStyle/>
          <a:p>
            <a:pPr marL="0" indent="0">
              <a:buNone/>
            </a:pPr>
            <a:endParaRPr/>
          </a:p>
        </p:txBody>
      </p:sp>
      <p:sp>
        <p:nvSpPr>
          <p:cNvPr id="10010"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3" name="Slide preview"/>
          <p:cNvSpPr>
            <a:spLocks noGrp="1" noRot="1" noChangeAspect="1"/>
          </p:cNvSpPr>
          <p:nvPr>
            <p:ph type="sldImg"/>
          </p:nvPr>
        </p:nvSpPr>
        <p:spPr/>
      </p:sp>
      <p:sp>
        <p:nvSpPr>
          <p:cNvPr id="10114" name="Notes"/>
          <p:cNvSpPr>
            <a:spLocks noGrp="1"/>
          </p:cNvSpPr>
          <p:nvPr>
            <p:ph type="body" idx="1"/>
          </p:nvPr>
        </p:nvSpPr>
        <p:spPr/>
        <p:txBody>
          <a:bodyPr wrap="square" rtlCol="0"/>
          <a:lstStyle/>
          <a:p>
            <a:pPr marL="0" indent="0">
              <a:buNone/>
            </a:pPr>
            <a:endParaRPr/>
          </a:p>
        </p:txBody>
      </p:sp>
      <p:sp>
        <p:nvSpPr>
          <p:cNvPr id="10115"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 name="Slide preview"/>
          <p:cNvSpPr>
            <a:spLocks noGrp="1" noRot="1" noChangeAspect="1"/>
          </p:cNvSpPr>
          <p:nvPr>
            <p:ph type="sldImg"/>
          </p:nvPr>
        </p:nvSpPr>
        <p:spPr/>
      </p:sp>
      <p:sp>
        <p:nvSpPr>
          <p:cNvPr id="10118" name="Notes"/>
          <p:cNvSpPr>
            <a:spLocks noGrp="1"/>
          </p:cNvSpPr>
          <p:nvPr>
            <p:ph type="body" idx="1"/>
          </p:nvPr>
        </p:nvSpPr>
        <p:spPr/>
        <p:txBody>
          <a:bodyPr wrap="square" rtlCol="0"/>
          <a:lstStyle/>
          <a:p>
            <a:pPr marL="0" indent="0">
              <a:buNone/>
            </a:pPr>
            <a:endParaRPr/>
          </a:p>
        </p:txBody>
      </p:sp>
      <p:sp>
        <p:nvSpPr>
          <p:cNvPr id="10119"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0" name="Slide preview"/>
          <p:cNvSpPr>
            <a:spLocks noGrp="1" noRot="1" noChangeAspect="1"/>
          </p:cNvSpPr>
          <p:nvPr>
            <p:ph type="sldImg"/>
          </p:nvPr>
        </p:nvSpPr>
        <p:spPr/>
      </p:sp>
      <p:sp>
        <p:nvSpPr>
          <p:cNvPr id="10121" name="Notes"/>
          <p:cNvSpPr>
            <a:spLocks noGrp="1"/>
          </p:cNvSpPr>
          <p:nvPr>
            <p:ph type="body" idx="1"/>
          </p:nvPr>
        </p:nvSpPr>
        <p:spPr/>
        <p:txBody>
          <a:bodyPr wrap="square" rtlCol="0"/>
          <a:lstStyle/>
          <a:p>
            <a:pPr marL="0" indent="0">
              <a:buNone/>
            </a:pPr>
            <a:endParaRPr/>
          </a:p>
        </p:txBody>
      </p:sp>
      <p:sp>
        <p:nvSpPr>
          <p:cNvPr id="10122"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4" name="Slide preview"/>
          <p:cNvSpPr>
            <a:spLocks noGrp="1" noRot="1" noChangeAspect="1"/>
          </p:cNvSpPr>
          <p:nvPr>
            <p:ph type="sldImg"/>
          </p:nvPr>
        </p:nvSpPr>
        <p:spPr/>
      </p:sp>
      <p:sp>
        <p:nvSpPr>
          <p:cNvPr id="1012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introduces "Understanding Reports" in VCF Operations, a critical function for capturing and disseminating operational status information. </a:t>
            </a:r>
            <a:r>
              <a:t/>
            </a:r>
            <a:br/>
            <a:r>
              <a:rPr lang="en-GB" sz="1000" dirty="0">
                <a:solidFill>
                  <a:schemeClr val="tx2"/>
                </a:solidFill>
                <a:latin typeface="Arial" panose="020B0604020202020204" pitchFamily="34" charset="0"/>
                <a:cs typeface="Times New Roman" panose="02020603050405020304" pitchFamily="18" charset="0"/>
              </a:rPr>
              <a:t>With the robust reporting capabilities available, you can generate detailed reports that capture current or predicted resource needs across your environment.</a:t>
            </a:r>
            <a:r>
              <a:t/>
            </a:r>
            <a:br/>
            <a:r>
              <a:rPr lang="en-GB" sz="1000" dirty="0">
                <a:solidFill>
                  <a:schemeClr val="tx2"/>
                </a:solidFill>
                <a:latin typeface="Arial" panose="020B0604020202020204" pitchFamily="34" charset="0"/>
                <a:cs typeface="Times New Roman" panose="02020603050405020304" pitchFamily="18" charset="0"/>
              </a:rPr>
              <a:t>Essentially, a report is a scheduled snapshot of views and dashboards that you have configured. </a:t>
            </a:r>
            <a:r>
              <a:t/>
            </a:r>
            <a:br/>
            <a:r>
              <a:rPr lang="en-GB" sz="1000" dirty="0">
                <a:solidFill>
                  <a:schemeClr val="tx2"/>
                </a:solidFill>
                <a:latin typeface="Arial" panose="020B0604020202020204" pitchFamily="34" charset="0"/>
                <a:cs typeface="Times New Roman" panose="02020603050405020304" pitchFamily="18" charset="0"/>
              </a:rPr>
              <a:t>These reports represent specific objects and their associated metrics, and they can be comprehensive documents that include a cover page, a table of contents, and a footer for professional presentation. </a:t>
            </a:r>
            <a:r>
              <a:t/>
            </a:r>
            <a:br/>
            <a:r>
              <a:rPr lang="en-GB" sz="1000" dirty="0">
                <a:solidFill>
                  <a:schemeClr val="tx2"/>
                </a:solidFill>
                <a:latin typeface="Arial" panose="020B0604020202020204" pitchFamily="34" charset="0"/>
                <a:cs typeface="Times New Roman" panose="02020603050405020304" pitchFamily="18" charset="0"/>
              </a:rPr>
              <a:t>For convenience and offline access, you have the flexibility to download these reports in either PDF or CSV file formats. </a:t>
            </a:r>
            <a:r>
              <a:t/>
            </a:r>
            <a:br/>
            <a:r>
              <a:rPr lang="en-GB" sz="1000" dirty="0">
                <a:solidFill>
                  <a:schemeClr val="tx2"/>
                </a:solidFill>
                <a:latin typeface="Arial" panose="020B0604020202020204" pitchFamily="34" charset="0"/>
                <a:cs typeface="Times New Roman" panose="02020603050405020304" pitchFamily="18" charset="0"/>
              </a:rPr>
              <a:t>Reports are particularly useful for saving time when you need to provide periodic operational status updates to stakeholders. </a:t>
            </a:r>
            <a:r>
              <a:t/>
            </a:r>
            <a:br/>
            <a:r>
              <a:rPr lang="en-GB" sz="1000" dirty="0">
                <a:solidFill>
                  <a:schemeClr val="tx2"/>
                </a:solidFill>
                <a:latin typeface="Arial" panose="020B0604020202020204" pitchFamily="34" charset="0"/>
                <a:cs typeface="Times New Roman" panose="02020603050405020304" pitchFamily="18" charset="0"/>
              </a:rPr>
              <a:t>While VCF Operations offers a variety of predefined report templates to get you started, you also have the flexibility to build your own custom report templates to meet specific organizational requirements.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Reports can save time when you must send the periodic operational status information. Predefined report templates are available. You can also build your own report templates.</a:t>
            </a:r>
          </a:p>
        </p:txBody>
      </p:sp>
      <p:sp>
        <p:nvSpPr>
          <p:cNvPr id="10126"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8" name="Slide preview"/>
          <p:cNvSpPr>
            <a:spLocks noGrp="1" noRot="1" noChangeAspect="1"/>
          </p:cNvSpPr>
          <p:nvPr>
            <p:ph type="sldImg"/>
          </p:nvPr>
        </p:nvSpPr>
        <p:spPr/>
      </p:sp>
      <p:sp>
        <p:nvSpPr>
          <p:cNvPr id="1012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provides further detail on "Report Templates" within VCF Operations, building upon our understanding of reports. </a:t>
            </a:r>
            <a:r>
              <a:t/>
            </a:r>
            <a:br/>
            <a:r>
              <a:rPr lang="en-GB" sz="1000" dirty="0">
                <a:solidFill>
                  <a:schemeClr val="tx2"/>
                </a:solidFill>
                <a:latin typeface="Arial" panose="020B0604020202020204" pitchFamily="34" charset="0"/>
                <a:cs typeface="Times New Roman" panose="02020603050405020304" pitchFamily="18" charset="0"/>
              </a:rPr>
              <a:t>A report template serves as a predefined container that organizes one or more views in a specific, predetermined order. </a:t>
            </a:r>
            <a:r>
              <a:t/>
            </a:r>
            <a:br/>
            <a:r>
              <a:rPr lang="en-GB" sz="1000" dirty="0">
                <a:solidFill>
                  <a:schemeClr val="tx2"/>
                </a:solidFill>
                <a:latin typeface="Arial" panose="020B0604020202020204" pitchFamily="34" charset="0"/>
                <a:cs typeface="Times New Roman" panose="02020603050405020304" pitchFamily="18" charset="0"/>
              </a:rPr>
              <a:t>These templates standardize how your data is presented and can be accessed within the console by navigating to "Infrastructure Operations" then "Dashboards &amp; Reports" and finally "Reports".</a:t>
            </a:r>
            <a:r>
              <a:t/>
            </a:r>
            <a:br/>
            <a:r>
              <a:rPr lang="en-GB" sz="1000" dirty="0">
                <a:solidFill>
                  <a:schemeClr val="tx2"/>
                </a:solidFill>
                <a:latin typeface="Arial" panose="020B0604020202020204" pitchFamily="34" charset="0"/>
                <a:cs typeface="Times New Roman" panose="02020603050405020304" pitchFamily="18" charset="0"/>
              </a:rPr>
              <a:t>The "Report Templates" tab will display all templates that are applicable for the object you have selected. </a:t>
            </a:r>
            <a:r>
              <a:t/>
            </a:r>
            <a:br/>
            <a:r>
              <a:rPr lang="en-GB" sz="1000" dirty="0">
                <a:solidFill>
                  <a:schemeClr val="tx2"/>
                </a:solidFill>
                <a:latin typeface="Arial" panose="020B0604020202020204" pitchFamily="34" charset="0"/>
                <a:cs typeface="Times New Roman" panose="02020603050405020304" pitchFamily="18" charset="0"/>
              </a:rPr>
              <a:t>This allows for contextual reporting based on the entities you are managing. </a:t>
            </a:r>
            <a:r>
              <a:t/>
            </a:r>
            <a:br/>
            <a:r>
              <a:rPr lang="en-GB" sz="1000" dirty="0">
                <a:solidFill>
                  <a:schemeClr val="tx2"/>
                </a:solidFill>
                <a:latin typeface="Arial" panose="020B0604020202020204" pitchFamily="34" charset="0"/>
                <a:cs typeface="Times New Roman" panose="02020603050405020304" pitchFamily="18" charset="0"/>
              </a:rPr>
              <a:t>To help you locate and manage templates efficiently, you have various sorting options. You can sort the templates by their name, description, the subject they pertain to, their last modified date, when they were last run, or even by the user who last modified them. </a:t>
            </a:r>
            <a:r>
              <a:t/>
            </a:r>
            <a:br/>
            <a:r>
              <a:rPr lang="en-GB" sz="1000" dirty="0">
                <a:solidFill>
                  <a:schemeClr val="tx2"/>
                </a:solidFill>
                <a:latin typeface="Arial" panose="020B0604020202020204" pitchFamily="34" charset="0"/>
                <a:cs typeface="Times New Roman" panose="02020603050405020304" pitchFamily="18" charset="0"/>
              </a:rPr>
              <a:t>This organizational flexibility ensures that you can quickly find and utilize the appropriate templates for your reporting needs.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All templates that are applicable for the selected object appear on the Report Templates tab. You can sort them by report name, description, subject, last modified date, last run, or by whom they were modified.</a:t>
            </a:r>
          </a:p>
        </p:txBody>
      </p:sp>
      <p:sp>
        <p:nvSpPr>
          <p:cNvPr id="10130"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2" name="Slide preview"/>
          <p:cNvSpPr>
            <a:spLocks noGrp="1" noRot="1" noChangeAspect="1"/>
          </p:cNvSpPr>
          <p:nvPr>
            <p:ph type="sldImg"/>
          </p:nvPr>
        </p:nvSpPr>
        <p:spPr/>
      </p:sp>
      <p:sp>
        <p:nvSpPr>
          <p:cNvPr id="1013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guides us through the process of "Creating a Report Template" within VCF Operations, allowing you to build custom reports tailored to your specific needs. </a:t>
            </a:r>
            <a:r>
              <a:t/>
            </a:r>
            <a:br/>
            <a:r>
              <a:rPr lang="en-GB" sz="1000" dirty="0">
                <a:solidFill>
                  <a:schemeClr val="tx2"/>
                </a:solidFill>
                <a:latin typeface="Arial" panose="020B0604020202020204" pitchFamily="34" charset="0"/>
                <a:cs typeface="Times New Roman" panose="02020603050405020304" pitchFamily="18" charset="0"/>
              </a:rPr>
              <a:t>While predefined report templates are available, the ability to create your own provides significant flexibility. To begin creating a new custom template, you simply click the "ADD" button or the "+ Create" option within the Reports section.</a:t>
            </a:r>
            <a:r>
              <a:t/>
            </a:r>
            <a:br/>
            <a:r>
              <a:rPr lang="en-GB" sz="1000" dirty="0">
                <a:solidFill>
                  <a:schemeClr val="tx2"/>
                </a:solidFill>
                <a:latin typeface="Arial" panose="020B0604020202020204" pitchFamily="34" charset="0"/>
                <a:cs typeface="Times New Roman" panose="02020603050405020304" pitchFamily="18" charset="0"/>
              </a:rPr>
              <a:t>The process of creating a new custom report template involves completing three primary tasks. </a:t>
            </a:r>
            <a:r>
              <a:t/>
            </a:r>
            <a:br/>
            <a:r>
              <a:rPr lang="en-GB" sz="1000" dirty="0">
                <a:solidFill>
                  <a:schemeClr val="tx2"/>
                </a:solidFill>
                <a:latin typeface="Arial" panose="020B0604020202020204" pitchFamily="34" charset="0"/>
                <a:cs typeface="Times New Roman" panose="02020603050405020304" pitchFamily="18" charset="0"/>
              </a:rPr>
              <a:t>First, you will set the name and provide a description for your new report template, which helps in its identification and organization. </a:t>
            </a:r>
            <a:r>
              <a:t/>
            </a:r>
            <a:br/>
            <a:r>
              <a:rPr lang="en-GB" sz="1000" dirty="0">
                <a:solidFill>
                  <a:schemeClr val="tx2"/>
                </a:solidFill>
                <a:latin typeface="Arial" panose="020B0604020202020204" pitchFamily="34" charset="0"/>
                <a:cs typeface="Times New Roman" panose="02020603050405020304" pitchFamily="18" charset="0"/>
              </a:rPr>
              <a:t>Second, you will add the specific views and dashboards that you wish to include in your report. This allows you to combine various data visualizations and summaries into a single, cohesive document. </a:t>
            </a:r>
            <a:r>
              <a:t/>
            </a:r>
            <a:br/>
            <a:r>
              <a:rPr lang="en-GB" sz="1000" dirty="0">
                <a:solidFill>
                  <a:schemeClr val="tx2"/>
                </a:solidFill>
                <a:latin typeface="Arial" panose="020B0604020202020204" pitchFamily="34" charset="0"/>
                <a:cs typeface="Times New Roman" panose="02020603050405020304" pitchFamily="18" charset="0"/>
              </a:rPr>
              <a:t>Finally, you will configure the layout and format of the report, ensuring that the information is presented in a clear, professional, and easily consumable manner. </a:t>
            </a:r>
            <a:r>
              <a:t/>
            </a:r>
            <a:br/>
            <a:r>
              <a:rPr lang="en-GB" sz="1000" dirty="0">
                <a:solidFill>
                  <a:schemeClr val="tx2"/>
                </a:solidFill>
                <a:latin typeface="Arial" panose="020B0604020202020204" pitchFamily="34" charset="0"/>
                <a:cs typeface="Times New Roman" panose="02020603050405020304" pitchFamily="18" charset="0"/>
              </a:rPr>
              <a:t>These steps ensure that the generated reports meet your exact reporting requirements.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34"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6" name="Slide preview"/>
          <p:cNvSpPr>
            <a:spLocks noGrp="1" noRot="1" noChangeAspect="1"/>
          </p:cNvSpPr>
          <p:nvPr>
            <p:ph type="sldImg"/>
          </p:nvPr>
        </p:nvSpPr>
        <p:spPr/>
      </p:sp>
      <p:sp>
        <p:nvSpPr>
          <p:cNvPr id="1013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elaborates on the second step of creating a report template, focusing on "Adding Views and Dashboards to a Report Template".</a:t>
            </a:r>
            <a:r>
              <a:t/>
            </a:r>
            <a:br/>
            <a:r>
              <a:rPr lang="en-GB" sz="1000" dirty="0">
                <a:solidFill>
                  <a:schemeClr val="tx2"/>
                </a:solidFill>
                <a:latin typeface="Arial" panose="020B0604020202020204" pitchFamily="34" charset="0"/>
                <a:cs typeface="Times New Roman" panose="02020603050405020304" pitchFamily="18" charset="0"/>
              </a:rPr>
              <a:t>Views and dashboards are the core components that provide the data and visualizations within your reports. </a:t>
            </a:r>
            <a:r>
              <a:t/>
            </a:r>
            <a:br/>
            <a:r>
              <a:rPr lang="en-GB" sz="1000" dirty="0">
                <a:solidFill>
                  <a:schemeClr val="tx2"/>
                </a:solidFill>
                <a:latin typeface="Arial" panose="020B0604020202020204" pitchFamily="34" charset="0"/>
                <a:cs typeface="Times New Roman" panose="02020603050405020304" pitchFamily="18" charset="0"/>
              </a:rPr>
              <a:t>Views, as we've discussed, present collected information for a specific object, while dashboards offer a visual overview of the performance and state of objects across your virtual infrastructure.</a:t>
            </a:r>
            <a:r>
              <a:t/>
            </a:r>
            <a:br/>
            <a:r>
              <a:rPr lang="en-GB" sz="1000" dirty="0">
                <a:solidFill>
                  <a:schemeClr val="tx2"/>
                </a:solidFill>
                <a:latin typeface="Arial" panose="020B0604020202020204" pitchFamily="34" charset="0"/>
                <a:cs typeface="Times New Roman" panose="02020603050405020304" pitchFamily="18" charset="0"/>
              </a:rPr>
              <a:t>To incorporate a view or a dashboard into your report template, you simply select the desired item from the list in the right pane of the "2 - Report Details" tab and then drag it to the "Report template structure" pane on the left. </a:t>
            </a:r>
            <a:r>
              <a:t/>
            </a:r>
            <a:br/>
            <a:r>
              <a:rPr lang="en-GB" sz="1000" dirty="0">
                <a:solidFill>
                  <a:schemeClr val="tx2"/>
                </a:solidFill>
                <a:latin typeface="Arial" panose="020B0604020202020204" pitchFamily="34" charset="0"/>
                <a:cs typeface="Times New Roman" panose="02020603050405020304" pitchFamily="18" charset="0"/>
              </a:rPr>
              <a:t>A convenient toggle allows you to switch between the list of available views and the list of dashboards, giving you full flexibility. </a:t>
            </a:r>
            <a:r>
              <a:t/>
            </a:r>
            <a:br/>
            <a:r>
              <a:rPr lang="en-GB" sz="1000" dirty="0">
                <a:solidFill>
                  <a:schemeClr val="tx2"/>
                </a:solidFill>
                <a:latin typeface="Arial" panose="020B0604020202020204" pitchFamily="34" charset="0"/>
                <a:cs typeface="Times New Roman" panose="02020603050405020304" pitchFamily="18" charset="0"/>
              </a:rPr>
              <a:t>You can add multiple views and dashboards to a single report template, and you have the ability to order them as needed to create a cohesive and logical flow of information. </a:t>
            </a:r>
            <a:r>
              <a:t/>
            </a:r>
            <a:br/>
            <a:r>
              <a:rPr lang="en-GB" sz="1000" dirty="0">
                <a:solidFill>
                  <a:schemeClr val="tx2"/>
                </a:solidFill>
                <a:latin typeface="Arial" panose="020B0604020202020204" pitchFamily="34" charset="0"/>
                <a:cs typeface="Times New Roman" panose="02020603050405020304" pitchFamily="18" charset="0"/>
              </a:rPr>
              <a:t>For instance, the example shows a report template that combines a "Cost Optimization" dashboard with a "Cluster Cost Details" view, aiming to provide report viewers with insights into managing and optimizing costs across different clusters.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report template contains views and dashboards. Views present the collected information for an object. Dashboards provide a visual overview of the performance and state of objects in the virtual infrastructure. You can combine different views and dashboards and order them for your needs.</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the report template includes the Cost Optimization dashboard and the Cluster Cost Details view to provide report viewers insights about managing and optimizing cost for different clusters in the environment.</a:t>
            </a:r>
          </a:p>
        </p:txBody>
      </p:sp>
      <p:sp>
        <p:nvSpPr>
          <p:cNvPr id="10138"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0" name="Slide preview"/>
          <p:cNvSpPr>
            <a:spLocks noGrp="1" noRot="1" noChangeAspect="1"/>
          </p:cNvSpPr>
          <p:nvPr>
            <p:ph type="sldImg"/>
          </p:nvPr>
        </p:nvSpPr>
        <p:spPr/>
      </p:sp>
      <p:sp>
        <p:nvSpPr>
          <p:cNvPr id="1014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"Configuring the Report Layout," which is the third and final step in creating a custom report template. </a:t>
            </a:r>
            <a:r>
              <a:t/>
            </a:r>
            <a:br/>
            <a:r>
              <a:rPr lang="en-GB" sz="1000" dirty="0">
                <a:solidFill>
                  <a:schemeClr val="tx2"/>
                </a:solidFill>
                <a:latin typeface="Arial" panose="020B0604020202020204" pitchFamily="34" charset="0"/>
                <a:cs typeface="Times New Roman" panose="02020603050405020304" pitchFamily="18" charset="0"/>
              </a:rPr>
              <a:t>This step allows you to define how your report will be presented, ensuring it meets your professional and organizational standards.</a:t>
            </a:r>
            <a:r>
              <a:t/>
            </a:r>
            <a:br/>
            <a:r>
              <a:rPr lang="en-GB" sz="1000" dirty="0">
                <a:solidFill>
                  <a:schemeClr val="tx2"/>
                </a:solidFill>
                <a:latin typeface="Arial" panose="020B0604020202020204" pitchFamily="34" charset="0"/>
                <a:cs typeface="Times New Roman" panose="02020603050405020304" pitchFamily="18" charset="0"/>
              </a:rPr>
              <a:t>The report template provides several layout options that you can customize. You can choose to include a "Cover Page" by uploading an image up to 5 MB in size; this image will be automatically resized to fit the default report size of 8.5 by 11 inches. </a:t>
            </a:r>
            <a:r>
              <a:t/>
            </a:r>
            <a:br/>
            <a:r>
              <a:rPr lang="en-GB" sz="1000" dirty="0">
                <a:solidFill>
                  <a:schemeClr val="tx2"/>
                </a:solidFill>
                <a:latin typeface="Arial" panose="020B0604020202020204" pitchFamily="34" charset="0"/>
                <a:cs typeface="Times New Roman" panose="02020603050405020304" pitchFamily="18" charset="0"/>
              </a:rPr>
              <a:t>This provides a branded and professional introduction to your report. You can also select to include a "Table of contents," which will list all the parts of the template, organized by their appearance order within the report. </a:t>
            </a:r>
            <a:r>
              <a:t/>
            </a:r>
            <a:br/>
            <a:r>
              <a:rPr lang="en-GB" sz="1000" dirty="0">
                <a:solidFill>
                  <a:schemeClr val="tx2"/>
                </a:solidFill>
                <a:latin typeface="Arial" panose="020B0604020202020204" pitchFamily="34" charset="0"/>
                <a:cs typeface="Times New Roman" panose="02020603050405020304" pitchFamily="18" charset="0"/>
              </a:rPr>
              <a:t>This greatly enhances the navigability and readability of longer reports. Lastly, you can opt to include a "Footer," which will automatically display the date when the report was created and the page number when VCF Operations generates the report. </a:t>
            </a:r>
            <a:r>
              <a:t/>
            </a:r>
            <a:br/>
            <a:r>
              <a:rPr lang="en-GB" sz="1000" dirty="0">
                <a:solidFill>
                  <a:schemeClr val="tx2"/>
                </a:solidFill>
                <a:latin typeface="Arial" panose="020B0604020202020204" pitchFamily="34" charset="0"/>
                <a:cs typeface="Times New Roman" panose="02020603050405020304" pitchFamily="18" charset="0"/>
              </a:rPr>
              <a:t>These layout options, combined with the ability to export in PDF or CSV formats, ensure that your custom reports are comprehensive and well-structured.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42"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4" name="Slide preview"/>
          <p:cNvSpPr>
            <a:spLocks noGrp="1" noRot="1" noChangeAspect="1"/>
          </p:cNvSpPr>
          <p:nvPr>
            <p:ph type="sldImg"/>
          </p:nvPr>
        </p:nvSpPr>
        <p:spPr/>
      </p:sp>
      <p:sp>
        <p:nvSpPr>
          <p:cNvPr id="1014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covers the process of "Generating Reports" from your established report templates. Once you have a predefined or user-created report template available in the "Report templates" tab, you can easily generate a report from it.</a:t>
            </a:r>
            <a:r>
              <a:t/>
            </a:r>
            <a:br/>
            <a:r>
              <a:rPr lang="en-GB" sz="1000" dirty="0">
                <a:solidFill>
                  <a:schemeClr val="tx2"/>
                </a:solidFill>
                <a:latin typeface="Arial" panose="020B0604020202020204" pitchFamily="34" charset="0"/>
                <a:cs typeface="Times New Roman" panose="02020603050405020304" pitchFamily="18" charset="0"/>
              </a:rPr>
              <a:t>To generate a report, simply locate the desired template in the list and click the vertical ellipsis icon next to its name. From the options that appear, select "Run" to initiate the report generation. </a:t>
            </a:r>
            <a:r>
              <a:t/>
            </a:r>
            <a:br/>
            <a:r>
              <a:rPr lang="en-GB" sz="1000" dirty="0">
                <a:solidFill>
                  <a:schemeClr val="tx2"/>
                </a:solidFill>
                <a:latin typeface="Arial" panose="020B0604020202020204" pitchFamily="34" charset="0"/>
                <a:cs typeface="Times New Roman" panose="02020603050405020304" pitchFamily="18" charset="0"/>
              </a:rPr>
              <a:t>This menu also provides other management options such as editing the schedule, deleting the template, cloning it, or exporting the report. </a:t>
            </a:r>
            <a:r>
              <a:t/>
            </a:r>
            <a:br/>
            <a:r>
              <a:rPr lang="en-GB" sz="1000" dirty="0">
                <a:solidFill>
                  <a:schemeClr val="tx2"/>
                </a:solidFill>
                <a:latin typeface="Arial" panose="020B0604020202020204" pitchFamily="34" charset="0"/>
                <a:cs typeface="Times New Roman" panose="02020603050405020304" pitchFamily="18" charset="0"/>
              </a:rPr>
              <a:t>The "Generated Reports" tab allows you to monitor the status of reports generated from each template, including how many reports have been created and when they were last used.</a:t>
            </a:r>
            <a:r>
              <a:t/>
            </a:r>
            <a:br/>
            <a:r>
              <a:rPr lang="en-GB" sz="1000" dirty="0">
                <a:solidFill>
                  <a:schemeClr val="tx2"/>
                </a:solidFill>
                <a:latin typeface="Arial" panose="020B0604020202020204" pitchFamily="34" charset="0"/>
                <a:cs typeface="Times New Roman" panose="02020603050405020304" pitchFamily="18" charset="0"/>
              </a:rPr>
              <a:t>It is important to note the implications of certain actions. </a:t>
            </a:r>
            <a:r>
              <a:t/>
            </a:r>
            <a:br/>
            <a:r>
              <a:rPr lang="en-GB" sz="1000" dirty="0">
                <a:solidFill>
                  <a:schemeClr val="tx2"/>
                </a:solidFill>
                <a:latin typeface="Arial" panose="020B0604020202020204" pitchFamily="34" charset="0"/>
                <a:cs typeface="Times New Roman" panose="02020603050405020304" pitchFamily="18" charset="0"/>
              </a:rPr>
              <a:t>If you edit an existing report template and then generate a report from it, any reports previously generated from the original, unedited template will be deleted. </a:t>
            </a:r>
            <a:r>
              <a:t/>
            </a:r>
            <a:br/>
            <a:r>
              <a:rPr lang="en-GB" sz="1000" dirty="0">
                <a:solidFill>
                  <a:schemeClr val="tx2"/>
                </a:solidFill>
                <a:latin typeface="Arial" panose="020B0604020202020204" pitchFamily="34" charset="0"/>
                <a:cs typeface="Times New Roman" panose="02020603050405020304" pitchFamily="18" charset="0"/>
              </a:rPr>
              <a:t>Conversely, when you clone a report template, any changes made to the clone will not affect the source template, providing a safe way to experiment with new configurations. </a:t>
            </a:r>
            <a:r>
              <a:t/>
            </a:r>
            <a:br/>
            <a:r>
              <a:rPr lang="en-GB" sz="1000" dirty="0">
                <a:solidFill>
                  <a:schemeClr val="tx2"/>
                </a:solidFill>
                <a:latin typeface="Arial" panose="020B0604020202020204" pitchFamily="34" charset="0"/>
                <a:cs typeface="Times New Roman" panose="02020603050405020304" pitchFamily="18" charset="0"/>
              </a:rPr>
              <a:t>Also, deleting a report template will delete all reports that were generated from it. </a:t>
            </a:r>
            <a:r>
              <a:t/>
            </a:r>
            <a:br/>
            <a:r>
              <a:rPr lang="en-GB" sz="1000" dirty="0">
                <a:solidFill>
                  <a:schemeClr val="tx2"/>
                </a:solidFill>
                <a:latin typeface="Arial" panose="020B0604020202020204" pitchFamily="34" charset="0"/>
                <a:cs typeface="Times New Roman" panose="02020603050405020304" pitchFamily="18" charset="0"/>
              </a:rPr>
              <a:t>For organizational purposes, you can sort the listed report templates by various criteria such as name, description, subject, last modified date, last run, or the user who modified them. </a:t>
            </a:r>
            <a:r>
              <a:t/>
            </a:r>
            <a:br/>
            <a:r>
              <a:rPr lang="en-GB" sz="1000" dirty="0">
                <a:solidFill>
                  <a:schemeClr val="tx2"/>
                </a:solidFill>
                <a:latin typeface="Arial" panose="020B0604020202020204" pitchFamily="34" charset="0"/>
                <a:cs typeface="Times New Roman" panose="02020603050405020304" pitchFamily="18" charset="0"/>
              </a:rPr>
              <a:t>Each time you re-run a report, the generated reports counter will increment.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select a report template from the list and click the vertical ellipsis against each report template. You can select the settings such as run, edit, schedule, delete, clone, and export a report.</a:t>
            </a:r>
          </a:p>
          <a:p>
            <a:pPr marL="0" indent="0">
              <a:buNone/>
            </a:pPr>
            <a:r>
              <a:rPr lang="en-GB" sz="1000" dirty="0">
                <a:solidFill>
                  <a:schemeClr val="tx2"/>
                </a:solidFill>
                <a:latin typeface="Arial" panose="020B0604020202020204" pitchFamily="34" charset="0"/>
                <a:cs typeface="Times New Roman" panose="02020603050405020304" pitchFamily="18" charset="0"/>
              </a:rPr>
              <a:t>If you edit a report template and then delete it, reports generated from the newly changed template are deleted. Reports generated from the original template are also deleted. When you clone a report template, the changes that you make to the clone do not affect the source template. Deleting a report template, deletes all the generated reports.</a:t>
            </a:r>
          </a:p>
          <a:p>
            <a:pPr marL="0" indent="0">
              <a:buNone/>
            </a:pPr>
            <a:r>
              <a:rPr lang="en-GB" sz="1000" dirty="0">
                <a:solidFill>
                  <a:schemeClr val="tx2"/>
                </a:solidFill>
                <a:latin typeface="Arial" panose="020B0604020202020204" pitchFamily="34" charset="0"/>
                <a:cs typeface="Times New Roman" panose="02020603050405020304" pitchFamily="18" charset="0"/>
              </a:rPr>
              <a:t>You can order the listed report templates by name, description, subject, date they were modified, last run report, or the user who modified them.</a:t>
            </a:r>
          </a:p>
          <a:p>
            <a:pPr marL="0" indent="0">
              <a:buNone/>
            </a:pPr>
            <a:r>
              <a:rPr lang="en-GB" sz="1000" dirty="0">
                <a:solidFill>
                  <a:schemeClr val="tx2"/>
                </a:solidFill>
                <a:latin typeface="Arial" panose="020B0604020202020204" pitchFamily="34" charset="0"/>
                <a:cs typeface="Times New Roman" panose="02020603050405020304" pitchFamily="18" charset="0"/>
              </a:rPr>
              <a:t>The Generated reports number increments when you rerun a report.</a:t>
            </a:r>
          </a:p>
        </p:txBody>
      </p:sp>
      <p:sp>
        <p:nvSpPr>
          <p:cNvPr id="10146"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8" name="Slide preview"/>
          <p:cNvSpPr>
            <a:spLocks noGrp="1" noRot="1" noChangeAspect="1"/>
          </p:cNvSpPr>
          <p:nvPr>
            <p:ph type="sldImg"/>
          </p:nvPr>
        </p:nvSpPr>
        <p:spPr/>
      </p:sp>
      <p:sp>
        <p:nvSpPr>
          <p:cNvPr id="1014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"Viewing Generated Reports," which is the final stage in the reporting process. </a:t>
            </a:r>
            <a:r>
              <a:t/>
            </a:r>
            <a:br/>
            <a:r>
              <a:rPr lang="en-GB" sz="1000" dirty="0">
                <a:solidFill>
                  <a:schemeClr val="tx2"/>
                </a:solidFill>
                <a:latin typeface="Arial" panose="020B0604020202020204" pitchFamily="34" charset="0"/>
                <a:cs typeface="Times New Roman" panose="02020603050405020304" pitchFamily="18" charset="0"/>
              </a:rPr>
              <a:t>After you have generated reports from your templates, you can access and manage them conveniently under the "Generated Reports" tab within the Reports section.</a:t>
            </a:r>
            <a:r>
              <a:t/>
            </a:r>
            <a:br/>
            <a:r>
              <a:rPr lang="en-GB" sz="1000" dirty="0">
                <a:solidFill>
                  <a:schemeClr val="tx2"/>
                </a:solidFill>
                <a:latin typeface="Arial" panose="020B0604020202020204" pitchFamily="34" charset="0"/>
                <a:cs typeface="Times New Roman" panose="02020603050405020304" pitchFamily="18" charset="0"/>
              </a:rPr>
              <a:t>This tab provides a comprehensive list of all reports that have been generated. From here, you have several options for managing these reports. </a:t>
            </a:r>
            <a:r>
              <a:t/>
            </a:r>
            <a:br/>
            <a:r>
              <a:rPr lang="en-GB" sz="1000" dirty="0">
                <a:solidFill>
                  <a:schemeClr val="tx2"/>
                </a:solidFill>
                <a:latin typeface="Arial" panose="020B0604020202020204" pitchFamily="34" charset="0"/>
                <a:cs typeface="Times New Roman" panose="02020603050405020304" pitchFamily="18" charset="0"/>
              </a:rPr>
              <a:t>You can easily download any selected report for offline viewing or archiving in your preferred format, such as PDF or CSV. </a:t>
            </a:r>
            <a:r>
              <a:t/>
            </a:r>
            <a:br/>
            <a:r>
              <a:rPr lang="en-GB" sz="1000" dirty="0">
                <a:solidFill>
                  <a:schemeClr val="tx2"/>
                </a:solidFill>
                <a:latin typeface="Arial" panose="020B0604020202020204" pitchFamily="34" charset="0"/>
                <a:cs typeface="Times New Roman" panose="02020603050405020304" pitchFamily="18" charset="0"/>
              </a:rPr>
              <a:t>Additionally, for organizational purposes or to free up space, you have the ability to delete any generated reports that are no longer needed. </a:t>
            </a:r>
            <a:r>
              <a:t/>
            </a:r>
            <a:br/>
            <a:r>
              <a:rPr lang="en-GB" sz="1000" dirty="0">
                <a:solidFill>
                  <a:schemeClr val="tx2"/>
                </a:solidFill>
                <a:latin typeface="Arial" panose="020B0604020202020204" pitchFamily="34" charset="0"/>
                <a:cs typeface="Times New Roman" panose="02020603050405020304" pitchFamily="18" charset="0"/>
              </a:rPr>
              <a:t>This centralized view and management capability ensure that you can effectively handle all your VCF Operations reports.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50"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2" name="Slide preview"/>
          <p:cNvSpPr>
            <a:spLocks noGrp="1" noRot="1" noChangeAspect="1"/>
          </p:cNvSpPr>
          <p:nvPr>
            <p:ph type="sldImg"/>
          </p:nvPr>
        </p:nvSpPr>
        <p:spPr/>
      </p:sp>
      <p:sp>
        <p:nvSpPr>
          <p:cNvPr id="1001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introduces the fundamental concept of metrics within VCF Operations, which are crucial for understanding the health and performance of your virtual infrastructure. </a:t>
            </a:r>
            <a:r>
              <a:t/>
            </a:r>
            <a:br/>
            <a:r>
              <a:rPr lang="en-GB" sz="1000" dirty="0">
                <a:solidFill>
                  <a:schemeClr val="tx2"/>
                </a:solidFill>
                <a:latin typeface="Arial" panose="020B0604020202020204" pitchFamily="34" charset="0"/>
                <a:cs typeface="Times New Roman" panose="02020603050405020304" pitchFamily="18" charset="0"/>
              </a:rPr>
              <a:t>Metrics are essentially quantitative, time-based numerical measurements collected from various objects across your environment, such as virtual machines, physical hosts, storage devices, and more. </a:t>
            </a:r>
            <a:r>
              <a:t/>
            </a:r>
            <a:br/>
            <a:r>
              <a:rPr lang="en-GB" sz="1000" dirty="0">
                <a:solidFill>
                  <a:schemeClr val="tx2"/>
                </a:solidFill>
                <a:latin typeface="Arial" panose="020B0604020202020204" pitchFamily="34" charset="0"/>
                <a:cs typeface="Times New Roman" panose="02020603050405020304" pitchFamily="18" charset="0"/>
              </a:rPr>
              <a:t>This data provides critical insights into aspects like CPU utilization, memory usage, and network latency, reflecting the overall performance and health of these objects.</a:t>
            </a:r>
            <a:r>
              <a:t/>
            </a:r>
            <a:br/>
            <a:r>
              <a:rPr lang="en-GB" sz="1000" dirty="0">
                <a:solidFill>
                  <a:schemeClr val="tx2"/>
                </a:solidFill>
                <a:latin typeface="Arial" panose="020B0604020202020204" pitchFamily="34" charset="0"/>
                <a:cs typeface="Times New Roman" panose="02020603050405020304" pitchFamily="18" charset="0"/>
              </a:rPr>
              <a:t>VCF Operations is designed to systematically collect this metrics data from all relevant objects in your environment. </a:t>
            </a:r>
            <a:r>
              <a:t/>
            </a:r>
            <a:br/>
            <a:r>
              <a:rPr lang="en-GB" sz="1000" dirty="0">
                <a:solidFill>
                  <a:schemeClr val="tx2"/>
                </a:solidFill>
                <a:latin typeface="Arial" panose="020B0604020202020204" pitchFamily="34" charset="0"/>
                <a:cs typeface="Times New Roman" panose="02020603050405020304" pitchFamily="18" charset="0"/>
              </a:rPr>
              <a:t>This collected data then forms the basis for deep analysis within the platform, enabling VCF Operations to provide key performance and health insights. </a:t>
            </a:r>
            <a:r>
              <a:t/>
            </a:r>
            <a:br/>
            <a:r>
              <a:rPr lang="en-GB" sz="1000" dirty="0">
                <a:solidFill>
                  <a:schemeClr val="tx2"/>
                </a:solidFill>
                <a:latin typeface="Arial" panose="020B0604020202020204" pitchFamily="34" charset="0"/>
                <a:cs typeface="Times New Roman" panose="02020603050405020304" pitchFamily="18" charset="0"/>
              </a:rPr>
              <a:t>These insights are invaluable for optimizing your environment, identifying potential bottlenecks, and facilitating efficient troubleshooting when issues arise. </a:t>
            </a:r>
            <a:r>
              <a:t/>
            </a:r>
            <a:br/>
            <a:r>
              <a:rPr lang="en-GB" sz="1000" dirty="0">
                <a:solidFill>
                  <a:schemeClr val="tx2"/>
                </a:solidFill>
                <a:latin typeface="Arial" panose="020B0604020202020204" pitchFamily="34" charset="0"/>
                <a:cs typeface="Times New Roman" panose="02020603050405020304" pitchFamily="18" charset="0"/>
              </a:rPr>
              <a:t>For example, as shown, specific examples include VM metrics such as CPU usage percentage, active memory, and write IOPS, while host metrics might include CPU usage, memory ballooning, and datastore latency, all of which are essential indicators for proactive management.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14"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2" name="Slide preview"/>
          <p:cNvSpPr>
            <a:spLocks noGrp="1" noRot="1" noChangeAspect="1"/>
          </p:cNvSpPr>
          <p:nvPr>
            <p:ph type="sldImg"/>
          </p:nvPr>
        </p:nvSpPr>
        <p:spPr/>
      </p:sp>
      <p:sp>
        <p:nvSpPr>
          <p:cNvPr id="1015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focuses on "Regenerating Reports," which is an important aspect of managing your reporting in VCF Operations. </a:t>
            </a:r>
            <a:r>
              <a:t/>
            </a:r>
            <a:br/>
            <a:r>
              <a:rPr lang="en-GB" sz="1000" dirty="0">
                <a:solidFill>
                  <a:schemeClr val="tx2"/>
                </a:solidFill>
                <a:latin typeface="Arial" panose="020B0604020202020204" pitchFamily="34" charset="0"/>
                <a:cs typeface="Times New Roman" panose="02020603050405020304" pitchFamily="18" charset="0"/>
              </a:rPr>
              <a:t>All reports that have been generated for a selected object are accessible under the "Generated Reports" tab.</a:t>
            </a:r>
            <a:r>
              <a:t/>
            </a:r>
            <a:br/>
            <a:r>
              <a:rPr lang="en-GB" sz="1000" dirty="0">
                <a:solidFill>
                  <a:schemeClr val="tx2"/>
                </a:solidFill>
                <a:latin typeface="Arial" panose="020B0604020202020204" pitchFamily="34" charset="0"/>
                <a:cs typeface="Times New Roman" panose="02020603050405020304" pitchFamily="18" charset="0"/>
              </a:rPr>
              <a:t>From this tab, you have the flexibility to download a selected report in either PDF or CSV format, or to run it again. </a:t>
            </a:r>
            <a:r>
              <a:t/>
            </a:r>
            <a:br/>
            <a:r>
              <a:rPr lang="en-GB" sz="1000" dirty="0">
                <a:solidFill>
                  <a:schemeClr val="tx2"/>
                </a:solidFill>
                <a:latin typeface="Arial" panose="020B0604020202020204" pitchFamily="34" charset="0"/>
                <a:cs typeface="Times New Roman" panose="02020603050405020304" pitchFamily="18" charset="0"/>
              </a:rPr>
              <a:t>To regenerate a specific report, you simply click the vertical ellipsis next to the desired generated report and select "Run". It is important to note that each time you regenerate a report, the count of generated reports for that template increments. </a:t>
            </a:r>
            <a:r>
              <a:t/>
            </a:r>
            <a:br/>
            <a:r>
              <a:rPr lang="en-GB" sz="1000" dirty="0">
                <a:solidFill>
                  <a:schemeClr val="tx2"/>
                </a:solidFill>
                <a:latin typeface="Arial" panose="020B0604020202020204" pitchFamily="34" charset="0"/>
                <a:cs typeface="Times New Roman" panose="02020603050405020304" pitchFamily="18" charset="0"/>
              </a:rPr>
              <a:t>The system maintains a maximum of 10 generated reports per template. </a:t>
            </a:r>
            <a:r>
              <a:t/>
            </a:r>
            <a:br/>
            <a:r>
              <a:rPr lang="en-GB" sz="1000" dirty="0">
                <a:solidFill>
                  <a:schemeClr val="tx2"/>
                </a:solidFill>
                <a:latin typeface="Arial" panose="020B0604020202020204" pitchFamily="34" charset="0"/>
                <a:cs typeface="Times New Roman" panose="02020603050405020304" pitchFamily="18" charset="0"/>
              </a:rPr>
              <a:t>Once the tenth report is generated, VCF Operations will automatically delete the oldest report to maintain this limit. This ensures that you always have access to recent reports while managing storage effectively.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download the generated report from the </a:t>
            </a:r>
            <a:r>
              <a:rPr lang="en-GB" sz="1000" b="1" dirty="0">
                <a:solidFill>
                  <a:schemeClr val="tx2"/>
                </a:solidFill>
                <a:latin typeface="Arial" panose="020B0604020202020204" pitchFamily="34" charset="0"/>
                <a:cs typeface="Times New Roman" panose="02020603050405020304" pitchFamily="18" charset="0"/>
              </a:rPr>
              <a:t>Generated Reports </a:t>
            </a:r>
            <a:r>
              <a:rPr lang="en-GB" sz="1000" dirty="0">
                <a:solidFill>
                  <a:schemeClr val="tx2"/>
                </a:solidFill>
                <a:latin typeface="Arial" panose="020B0604020202020204" pitchFamily="34" charset="0"/>
                <a:cs typeface="Times New Roman" panose="02020603050405020304" pitchFamily="18" charset="0"/>
              </a:rPr>
              <a:t>tab in PDF or CSV format. To regenerate the selected report, you click the vertical ellipsis next to the generated report and select </a:t>
            </a:r>
            <a:r>
              <a:rPr lang="en-GB" sz="1000" b="1" dirty="0">
                <a:solidFill>
                  <a:schemeClr val="tx2"/>
                </a:solidFill>
                <a:latin typeface="Arial" panose="020B0604020202020204" pitchFamily="34" charset="0"/>
                <a:cs typeface="Times New Roman" panose="02020603050405020304" pitchFamily="18" charset="0"/>
              </a:rPr>
              <a:t>Run</a:t>
            </a:r>
            <a:r>
              <a:rPr lang="en-GB" sz="1000" dirty="0">
                <a:solidFill>
                  <a:schemeClr val="tx2"/>
                </a:solidFill>
                <a:latin typeface="Arial" panose="020B0604020202020204" pitchFamily="34" charset="0"/>
                <a:cs typeface="Times New Roman" panose="02020603050405020304" pitchFamily="18" charset="0"/>
              </a:rPr>
              <a:t>. The Generated reports number increments when you regenerate the report. After the tenth report is generated, VCF Operations deletes the oldest report.</a:t>
            </a:r>
          </a:p>
        </p:txBody>
      </p:sp>
      <p:sp>
        <p:nvSpPr>
          <p:cNvPr id="10154"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6" name="Slide preview"/>
          <p:cNvSpPr>
            <a:spLocks noGrp="1" noRot="1" noChangeAspect="1"/>
          </p:cNvSpPr>
          <p:nvPr>
            <p:ph type="sldImg"/>
          </p:nvPr>
        </p:nvSpPr>
        <p:spPr/>
      </p:sp>
      <p:sp>
        <p:nvSpPr>
          <p:cNvPr id="1015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introduces the capability to "Schedule a Report" in VCF Operations, allowing for automated report generation at predefined intervals. </a:t>
            </a:r>
            <a:r>
              <a:t/>
            </a:r>
            <a:br/>
            <a:r>
              <a:rPr lang="en-GB" sz="1000" dirty="0">
                <a:solidFill>
                  <a:schemeClr val="tx2"/>
                </a:solidFill>
                <a:latin typeface="Arial" panose="020B0604020202020204" pitchFamily="34" charset="0"/>
                <a:cs typeface="Times New Roman" panose="02020603050405020304" pitchFamily="18" charset="0"/>
              </a:rPr>
              <a:t>This feature is invaluable for ensuring that critical operational status information is consistently delivered without manual intervention.</a:t>
            </a:r>
            <a:r>
              <a:t/>
            </a:r>
            <a:br/>
            <a:r>
              <a:rPr lang="en-GB" sz="1000" dirty="0">
                <a:solidFill>
                  <a:schemeClr val="tx2"/>
                </a:solidFill>
                <a:latin typeface="Arial" panose="020B0604020202020204" pitchFamily="34" charset="0"/>
                <a:cs typeface="Times New Roman" panose="02020603050405020304" pitchFamily="18" charset="0"/>
              </a:rPr>
              <a:t>To schedule a report, you will first select the object against which you want to run the report. Then, from the report templates list, you click the vertical ellipsis next to the desired template and choose the "Schedule" option. </a:t>
            </a:r>
            <a:r>
              <a:t/>
            </a:r>
            <a:br/>
            <a:r>
              <a:rPr lang="en-GB" sz="1000" dirty="0">
                <a:solidFill>
                  <a:schemeClr val="tx2"/>
                </a:solidFill>
                <a:latin typeface="Arial" panose="020B0604020202020204" pitchFamily="34" charset="0"/>
                <a:cs typeface="Times New Roman" panose="02020603050405020304" pitchFamily="18" charset="0"/>
              </a:rPr>
              <a:t>In the scheduling panel that appears, you can configure the specific date and time for the report to run, its recurrence pattern (such as daily, weekly, or monthly), and an end date if the schedule is not meant to be perpetual. </a:t>
            </a:r>
            <a:r>
              <a:t/>
            </a:r>
            <a:br/>
            <a:r>
              <a:rPr lang="en-GB" sz="1000" dirty="0">
                <a:solidFill>
                  <a:schemeClr val="tx2"/>
                </a:solidFill>
                <a:latin typeface="Arial" panose="020B0604020202020204" pitchFamily="34" charset="0"/>
                <a:cs typeface="Times New Roman" panose="02020603050405020304" pitchFamily="18" charset="0"/>
              </a:rPr>
              <a:t>It's important to understand that the data range included in the generated report is determined by the time VCF Operations actually generates the report. </a:t>
            </a:r>
            <a:r>
              <a:t/>
            </a:r>
            <a:br/>
            <a:r>
              <a:rPr lang="en-GB" sz="1000" dirty="0">
                <a:solidFill>
                  <a:schemeClr val="tx2"/>
                </a:solidFill>
                <a:latin typeface="Arial" panose="020B0604020202020204" pitchFamily="34" charset="0"/>
                <a:cs typeface="Times New Roman" panose="02020603050405020304" pitchFamily="18" charset="0"/>
              </a:rPr>
              <a:t>Keep in mind that VCF Operations processes scheduled reports sequentially, and the generation process can sometimes take hours, potentially delaying the start time of subsequent reports if previous ones take an extended duration. </a:t>
            </a:r>
            <a:r>
              <a:t/>
            </a:r>
            <a:br/>
            <a:r>
              <a:rPr lang="en-GB" sz="1000" dirty="0">
                <a:solidFill>
                  <a:schemeClr val="tx2"/>
                </a:solidFill>
                <a:latin typeface="Arial" panose="020B0604020202020204" pitchFamily="34" charset="0"/>
                <a:cs typeface="Times New Roman" panose="02020603050405020304" pitchFamily="18" charset="0"/>
              </a:rPr>
              <a:t>To keep stakeholders informed, you have the option to configure email notifications to be sent every time a report is generated.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date range for the generated report is based on the time when VCF Operations generates the report. Delays in starting the report affect the time range included. VCF Operations generates the scheduled reports in a sequential order. Generating a report can take hours. The process might delay the start time of a report when the previous report takes extended time. You can configure an email notification every time a report is generated.</a:t>
            </a:r>
          </a:p>
        </p:txBody>
      </p:sp>
      <p:sp>
        <p:nvSpPr>
          <p:cNvPr id="10158"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0" name="Slide preview"/>
          <p:cNvSpPr>
            <a:spLocks noGrp="1" noRot="1" noChangeAspect="1"/>
          </p:cNvSpPr>
          <p:nvPr>
            <p:ph type="sldImg"/>
          </p:nvPr>
        </p:nvSpPr>
        <p:spPr/>
      </p:sp>
      <p:sp>
        <p:nvSpPr>
          <p:cNvPr id="1016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covers "Report Template Actions," which are the various management operations you can perform on your report templates within VCF Operations.</a:t>
            </a:r>
            <a:r>
              <a:t/>
            </a:r>
            <a:br/>
            <a:r>
              <a:rPr lang="en-GB" sz="1000" dirty="0">
                <a:solidFill>
                  <a:schemeClr val="tx2"/>
                </a:solidFill>
                <a:latin typeface="Arial" panose="020B0604020202020204" pitchFamily="34" charset="0"/>
                <a:cs typeface="Times New Roman" panose="02020603050405020304" pitchFamily="18" charset="0"/>
              </a:rPr>
              <a:t>From the "Actions" menu, you have the ability to delete, export, and import report templates. The "Delete" option removes a template, while "Export" allows you to download its configuration for backup or transfer. The "Import" function enables you to bring existing template configurations into your environment. </a:t>
            </a:r>
            <a:r>
              <a:t/>
            </a:r>
            <a:br/>
            <a:r>
              <a:rPr lang="en-GB" sz="1000" dirty="0">
                <a:solidFill>
                  <a:schemeClr val="tx2"/>
                </a:solidFill>
                <a:latin typeface="Arial" panose="020B0604020202020204" pitchFamily="34" charset="0"/>
                <a:cs typeface="Times New Roman" panose="02020603050405020304" pitchFamily="18" charset="0"/>
              </a:rPr>
              <a:t>Beyond these, you can also upload a common default image to be used for the cover page of your reports. This is a useful feature as it means you do not have to upload a cover page for each individual report you create. </a:t>
            </a:r>
            <a:r>
              <a:t/>
            </a:r>
            <a:br/>
            <a:r>
              <a:rPr lang="en-GB" sz="1000" dirty="0">
                <a:solidFill>
                  <a:schemeClr val="tx2"/>
                </a:solidFill>
                <a:latin typeface="Arial" panose="020B0604020202020204" pitchFamily="34" charset="0"/>
                <a:cs typeface="Times New Roman" panose="02020603050405020304" pitchFamily="18" charset="0"/>
              </a:rPr>
              <a:t>It is important to note that when you use this option to update the default cover page image, the cover pages of predefined reports will be modified. However, the cover pages of any user-defined reports you have created will remain unchanged, preserving their specific configurations.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upload a common default image for the cover page of reports. You can use this option so that you do not have to upload a cover page for each report.</a:t>
            </a:r>
            <a:r>
              <a:t/>
            </a:r>
            <a:br/>
            <a:r>
              <a:rPr lang="en-GB" sz="1000" dirty="0">
                <a:solidFill>
                  <a:schemeClr val="tx2"/>
                </a:solidFill>
                <a:latin typeface="Arial" panose="020B0604020202020204" pitchFamily="34" charset="0"/>
                <a:cs typeface="Times New Roman" panose="02020603050405020304" pitchFamily="18" charset="0"/>
              </a:rPr>
              <a:t>The cover pages of predefined reports are modified when you use this option. However, the cover pages of user-defined reports do not change.</a:t>
            </a:r>
          </a:p>
        </p:txBody>
      </p:sp>
      <p:sp>
        <p:nvSpPr>
          <p:cNvPr id="10162"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4" name="Slide preview"/>
          <p:cNvSpPr>
            <a:spLocks noGrp="1" noRot="1" noChangeAspect="1"/>
          </p:cNvSpPr>
          <p:nvPr>
            <p:ph type="sldImg"/>
          </p:nvPr>
        </p:nvSpPr>
        <p:spPr/>
      </p:sp>
      <p:sp>
        <p:nvSpPr>
          <p:cNvPr id="1016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provides important details about "Understanding Report Template Ownership" within VCF Operations. By default, the individual user who creates a report template is designated as its owner. </a:t>
            </a:r>
            <a:r>
              <a:t/>
            </a:r>
            <a:br/>
            <a:r>
              <a:rPr lang="en-GB" sz="1000" dirty="0">
                <a:solidFill>
                  <a:schemeClr val="tx2"/>
                </a:solidFill>
                <a:latin typeface="Arial" panose="020B0604020202020204" pitchFamily="34" charset="0"/>
                <a:cs typeface="Times New Roman" panose="02020603050405020304" pitchFamily="18" charset="0"/>
              </a:rPr>
              <a:t>Any VCF Operations user with appropriate permissions can view that report template and run it to generate reports. It is important to note that a generated report is user specific, meaning it is associated with the user who initiated its generation.</a:t>
            </a:r>
            <a:r>
              <a:t/>
            </a:r>
            <a:br/>
            <a:r>
              <a:rPr lang="en-GB" sz="1000" dirty="0">
                <a:solidFill>
                  <a:schemeClr val="tx2"/>
                </a:solidFill>
                <a:latin typeface="Arial" panose="020B0604020202020204" pitchFamily="34" charset="0"/>
                <a:cs typeface="Times New Roman" panose="02020603050405020304" pitchFamily="18" charset="0"/>
              </a:rPr>
              <a:t>A key administrative consideration arises when a user account is deleted. In such cases, all report templates previously owned by that user are automatically transferred to the system account. </a:t>
            </a:r>
            <a:r>
              <a:t/>
            </a:r>
            <a:br/>
            <a:r>
              <a:rPr lang="en-GB" sz="1000" dirty="0">
                <a:solidFill>
                  <a:schemeClr val="tx2"/>
                </a:solidFill>
                <a:latin typeface="Arial" panose="020B0604020202020204" pitchFamily="34" charset="0"/>
                <a:cs typeface="Times New Roman" panose="02020603050405020304" pitchFamily="18" charset="0"/>
              </a:rPr>
              <a:t>This ensures that valuable report templates are not lost when a user departs. However, it's critical to understand that while the </a:t>
            </a:r>
            <a:r>
              <a:rPr lang="en-GB" sz="1000" i="1" dirty="0">
                <a:solidFill>
                  <a:schemeClr val="tx2"/>
                </a:solidFill>
                <a:latin typeface="Arial" panose="020B0604020202020204" pitchFamily="34" charset="0"/>
                <a:cs typeface="Times New Roman" panose="02020603050405020304" pitchFamily="18" charset="0"/>
              </a:rPr>
              <a:t>templates</a:t>
            </a:r>
            <a:r>
              <a:rPr lang="en-GB" sz="1000" dirty="0">
                <a:solidFill>
                  <a:schemeClr val="tx2"/>
                </a:solidFill>
                <a:latin typeface="Arial" panose="020B0604020202020204" pitchFamily="34" charset="0"/>
                <a:cs typeface="Times New Roman" panose="02020603050405020304" pitchFamily="18" charset="0"/>
              </a:rPr>
              <a:t> are transferred, the </a:t>
            </a:r>
            <a:r>
              <a:rPr lang="en-GB" sz="1000" i="1" dirty="0">
                <a:solidFill>
                  <a:schemeClr val="tx2"/>
                </a:solidFill>
                <a:latin typeface="Arial" panose="020B0604020202020204" pitchFamily="34" charset="0"/>
                <a:cs typeface="Times New Roman" panose="02020603050405020304" pitchFamily="18" charset="0"/>
              </a:rPr>
              <a:t>reports generated from those templates</a:t>
            </a:r>
            <a:r>
              <a:rPr lang="en-GB" sz="1000" dirty="0">
                <a:solidFill>
                  <a:schemeClr val="tx2"/>
                </a:solidFill>
                <a:latin typeface="Arial" panose="020B0604020202020204" pitchFamily="34" charset="0"/>
                <a:cs typeface="Times New Roman" panose="02020603050405020304" pitchFamily="18" charset="0"/>
              </a:rPr>
              <a:t> are not; they are deleted along with the user account. </a:t>
            </a:r>
            <a:r>
              <a:t/>
            </a:r>
            <a:br/>
            <a:r>
              <a:rPr lang="en-GB" sz="1000" dirty="0">
                <a:solidFill>
                  <a:schemeClr val="tx2"/>
                </a:solidFill>
                <a:latin typeface="Arial" panose="020B0604020202020204" pitchFamily="34" charset="0"/>
                <a:cs typeface="Times New Roman" panose="02020603050405020304" pitchFamily="18" charset="0"/>
              </a:rPr>
              <a:t>This distinction is vital for maintaining data integrity and retention policies within your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If multiple report templates are deleted, all the user’s report templates are transferred to the System account by default. Reports generated from the template are not transferred. All reports generated from the template are deleted with the user account.</a:t>
            </a:r>
          </a:p>
        </p:txBody>
      </p:sp>
      <p:sp>
        <p:nvSpPr>
          <p:cNvPr id="10166"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7" name="Slide preview"/>
          <p:cNvSpPr>
            <a:spLocks noGrp="1" noRot="1" noChangeAspect="1"/>
          </p:cNvSpPr>
          <p:nvPr>
            <p:ph type="sldImg"/>
          </p:nvPr>
        </p:nvSpPr>
        <p:spPr/>
      </p:sp>
      <p:sp>
        <p:nvSpPr>
          <p:cNvPr id="1016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summarizes "Best Practices for Creating and Using Views and Reports" in VCF Operations, offering guidance to optimize your experience.</a:t>
            </a:r>
            <a:r>
              <a:t/>
            </a:r>
            <a:br/>
            <a:r>
              <a:rPr lang="en-GB" sz="1000" dirty="0">
                <a:solidFill>
                  <a:schemeClr val="tx2"/>
                </a:solidFill>
                <a:latin typeface="Arial" panose="020B0604020202020204" pitchFamily="34" charset="0"/>
                <a:cs typeface="Times New Roman" panose="02020603050405020304" pitchFamily="18" charset="0"/>
              </a:rPr>
              <a:t>First, a fundamental best practice is to leverage the views and reports that are already available and predefined within the system. These predefined options are often designed to provide commonly needed information efficiently. </a:t>
            </a:r>
            <a:r>
              <a:t/>
            </a:r>
            <a:br/>
            <a:r>
              <a:rPr lang="en-GB" sz="1000" dirty="0">
                <a:solidFill>
                  <a:schemeClr val="tx2"/>
                </a:solidFill>
                <a:latin typeface="Arial" panose="020B0604020202020204" pitchFamily="34" charset="0"/>
                <a:cs typeface="Times New Roman" panose="02020603050405020304" pitchFamily="18" charset="0"/>
              </a:rPr>
              <a:t>Second, if you find that a predefined view or report almost meets your needs but requires only minor adjustments, it is highly recommended to clone it. After cloning, you can make the necessary changes and rename the cloned view or report using your company's specific naming convention. This approach ensures that your changes do not affect the original predefined versions and makes the cloned assets easily identifiable and exportable for future use. </a:t>
            </a:r>
            <a:r>
              <a:t/>
            </a:r>
            <a:br/>
            <a:r>
              <a:rPr lang="en-GB" sz="1000" dirty="0">
                <a:solidFill>
                  <a:schemeClr val="tx2"/>
                </a:solidFill>
                <a:latin typeface="Arial" panose="020B0604020202020204" pitchFamily="34" charset="0"/>
                <a:cs typeface="Times New Roman" panose="02020603050405020304" pitchFamily="18" charset="0"/>
              </a:rPr>
              <a:t>Finally, for more specific or unique requirements, you should create customized views and reports. These custom assets allow you to tailor the information presented in dashboards and reports to show precisely the data and insights that are most relevant to your operational needs.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69"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0" name="Slide preview"/>
          <p:cNvSpPr>
            <a:spLocks noGrp="1" noRot="1" noChangeAspect="1"/>
          </p:cNvSpPr>
          <p:nvPr>
            <p:ph type="sldImg"/>
          </p:nvPr>
        </p:nvSpPr>
        <p:spPr/>
      </p:sp>
      <p:sp>
        <p:nvSpPr>
          <p:cNvPr id="10171" name="Notes"/>
          <p:cNvSpPr>
            <a:spLocks noGrp="1"/>
          </p:cNvSpPr>
          <p:nvPr>
            <p:ph type="body" idx="1"/>
          </p:nvPr>
        </p:nvSpPr>
        <p:spPr/>
        <p:txBody>
          <a:bodyPr wrap="square" rtlCol="0"/>
          <a:lstStyle/>
          <a:p>
            <a:pPr marL="0" indent="0">
              <a:buNone/>
            </a:pPr>
            <a:endParaRPr/>
          </a:p>
        </p:txBody>
      </p:sp>
      <p:sp>
        <p:nvSpPr>
          <p:cNvPr id="10172" name="Slide number"/>
          <p:cNvSpPr>
            <a:spLocks noGrp="1"/>
          </p:cNvSpPr>
          <p:nvPr>
            <p:ph type="sldNum" sz="quarter" idx="10"/>
          </p:nvPr>
        </p:nvSpPr>
        <p:spPr/>
        <p:txBody>
          <a:bodyPr/>
          <a:lstStyle/>
          <a:p>
            <a:fld id="{C18812F0-6685-476B-B832-AFB48F091983}" type="slidenum">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6" name="Slide preview"/>
          <p:cNvSpPr>
            <a:spLocks noGrp="1" noRot="1" noChangeAspect="1"/>
          </p:cNvSpPr>
          <p:nvPr>
            <p:ph type="sldImg"/>
          </p:nvPr>
        </p:nvSpPr>
        <p:spPr/>
      </p:sp>
      <p:sp>
        <p:nvSpPr>
          <p:cNvPr id="1001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Building on our understanding of metrics, this slide delves into the concept of predefined metrics within VCF Operations. </a:t>
            </a:r>
            <a:r>
              <a:t/>
            </a:r>
            <a:br/>
            <a:r>
              <a:rPr lang="en-GB" sz="1000" dirty="0">
                <a:solidFill>
                  <a:schemeClr val="tx2"/>
                </a:solidFill>
                <a:latin typeface="Arial" panose="020B0604020202020204" pitchFamily="34" charset="0"/>
                <a:cs typeface="Times New Roman" panose="02020603050405020304" pitchFamily="18" charset="0"/>
              </a:rPr>
              <a:t>VCF Operations is inherently designed to support a vast array of VMware-powered infrastructure objects, such as virtual machines and hosts, as well as integrating with other third-party infrastructure platforms. </a:t>
            </a:r>
            <a:r>
              <a:t/>
            </a:r>
            <a:br/>
            <a:r>
              <a:rPr lang="en-GB" sz="1000" dirty="0">
                <a:solidFill>
                  <a:schemeClr val="tx2"/>
                </a:solidFill>
                <a:latin typeface="Arial" panose="020B0604020202020204" pitchFamily="34" charset="0"/>
                <a:cs typeface="Times New Roman" panose="02020603050405020304" pitchFamily="18" charset="0"/>
              </a:rPr>
              <a:t>This broad capability allows the platform to automatically collect a wide and comprehensive range of metrics from all these diverse infrastructure objects. </a:t>
            </a:r>
            <a:r>
              <a:t/>
            </a:r>
            <a:br/>
            <a:r>
              <a:rPr lang="en-GB" sz="1000" dirty="0">
                <a:solidFill>
                  <a:schemeClr val="tx2"/>
                </a:solidFill>
                <a:latin typeface="Arial" panose="020B0604020202020204" pitchFamily="34" charset="0"/>
                <a:cs typeface="Times New Roman" panose="02020603050405020304" pitchFamily="18" charset="0"/>
              </a:rPr>
              <a:t>These automatically collected metrics are categorized as predefined metrics, meaning they are standard, out-of-the-box data points that VCF Operations understands and can immediately use for analysis.</a:t>
            </a:r>
            <a:r>
              <a:t/>
            </a:r>
            <a:br/>
            <a:r>
              <a:rPr lang="en-GB" sz="1000" dirty="0">
                <a:solidFill>
                  <a:schemeClr val="tx2"/>
                </a:solidFill>
                <a:latin typeface="Arial" panose="020B0604020202020204" pitchFamily="34" charset="0"/>
                <a:cs typeface="Times New Roman" panose="02020603050405020304" pitchFamily="18" charset="0"/>
              </a:rPr>
              <a:t>For instance, VCF Operations can collect crucial performance indicators like CPU usage, datastore memory utilization, disk space utilization, and various network metrics directly from a virtual machine. </a:t>
            </a:r>
            <a:r>
              <a:t/>
            </a:r>
            <a:br/>
            <a:r>
              <a:rPr lang="en-GB" sz="1000" dirty="0">
                <a:solidFill>
                  <a:schemeClr val="tx2"/>
                </a:solidFill>
                <a:latin typeface="Arial" panose="020B0604020202020204" pitchFamily="34" charset="0"/>
                <a:cs typeface="Times New Roman" panose="02020603050405020304" pitchFamily="18" charset="0"/>
              </a:rPr>
              <a:t>This rich set of data enables administrators to establish baseline statistics for their environment and continually monitor performance conditions effectively. </a:t>
            </a:r>
            <a:r>
              <a:t/>
            </a:r>
            <a:br/>
            <a:r>
              <a:rPr lang="en-GB" sz="1000" dirty="0">
                <a:solidFill>
                  <a:schemeClr val="tx2"/>
                </a:solidFill>
                <a:latin typeface="Arial" panose="020B0604020202020204" pitchFamily="34" charset="0"/>
                <a:cs typeface="Times New Roman" panose="02020603050405020304" pitchFamily="18" charset="0"/>
              </a:rPr>
              <a:t>The visual in the slide demonstrates how these metrics are presented within the VCF Operations console, allowing users to drill down into specific performance counters and visualize trends over time, which is invaluable for proactive monitoring and troubleshooting.</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18"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0" name="Slide preview"/>
          <p:cNvSpPr>
            <a:spLocks noGrp="1" noRot="1" noChangeAspect="1"/>
          </p:cNvSpPr>
          <p:nvPr>
            <p:ph type="sldImg"/>
          </p:nvPr>
        </p:nvSpPr>
        <p:spPr/>
      </p:sp>
      <p:sp>
        <p:nvSpPr>
          <p:cNvPr id="1002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Building upon our understanding of basic and predefined metrics, this slide introduces a powerful capability within VCF Operations called "Super Metrics". </a:t>
            </a:r>
            <a:r>
              <a:t/>
            </a:r>
            <a:br/>
            <a:r>
              <a:rPr lang="en-GB" sz="1000" dirty="0">
                <a:solidFill>
                  <a:schemeClr val="tx2"/>
                </a:solidFill>
                <a:latin typeface="Arial" panose="020B0604020202020204" pitchFamily="34" charset="0"/>
                <a:cs typeface="Times New Roman" panose="02020603050405020304" pitchFamily="18" charset="0"/>
              </a:rPr>
              <a:t>A super metric is a custom metric that you can create when the existing predefined metrics do not fully capture the specific health or performance insights you require for your environment analysis. For instance, if you need to calculate the average CPU utilization across all virtual machines within an entire cluster, a super metric is the ideal tool.</a:t>
            </a:r>
            <a:r>
              <a:t/>
            </a:r>
            <a:br/>
            <a:r>
              <a:rPr lang="en-GB" sz="1000" dirty="0">
                <a:solidFill>
                  <a:schemeClr val="tx2"/>
                </a:solidFill>
                <a:latin typeface="Arial" panose="020B0604020202020204" pitchFamily="34" charset="0"/>
                <a:cs typeface="Times New Roman" panose="02020603050405020304" pitchFamily="18" charset="0"/>
              </a:rPr>
              <a:t>To create a super metric, you navigate to Infrastructure Operations, then select Super Metrics, and click Add. The process involves several steps:</a:t>
            </a:r>
            <a:r>
              <a:t/>
            </a:r>
            <a:br/>
            <a:r>
              <a:rPr lang="en-GB" sz="1000" dirty="0">
                <a:solidFill>
                  <a:schemeClr val="tx2"/>
                </a:solidFill>
                <a:latin typeface="Arial" panose="020B0604020202020204" pitchFamily="34" charset="0"/>
                <a:cs typeface="Times New Roman" panose="02020603050405020304" pitchFamily="18" charset="0"/>
              </a:rPr>
              <a:t>First, you define the super metric's name and provide a clear description. </a:t>
            </a:r>
            <a:r>
              <a:t/>
            </a:r>
            <a:br/>
            <a:r>
              <a:rPr lang="en-GB" sz="1000" dirty="0">
                <a:solidFill>
                  <a:schemeClr val="tx2"/>
                </a:solidFill>
                <a:latin typeface="Arial" panose="020B0604020202020204" pitchFamily="34" charset="0"/>
                <a:cs typeface="Times New Roman" panose="02020603050405020304" pitchFamily="18" charset="0"/>
              </a:rPr>
              <a:t>Next, using the Object Types dropdown menu, you select the specific objects that this super metric will be associated with. For our example, this would be a virtual machine. </a:t>
            </a:r>
            <a:r>
              <a:t/>
            </a:r>
            <a:br/>
            <a:r>
              <a:rPr lang="en-GB" sz="1000" dirty="0">
                <a:solidFill>
                  <a:schemeClr val="tx2"/>
                </a:solidFill>
                <a:latin typeface="Arial" panose="020B0604020202020204" pitchFamily="34" charset="0"/>
                <a:cs typeface="Times New Roman" panose="02020603050405020304" pitchFamily="18" charset="0"/>
              </a:rPr>
              <a:t>The core of a super metric lies in configuring its formulas and metrics. Here, you can utilize various functions like "average," "sum," or "count" and combine them with existing metrics. You can locate the necessary metrics for your expression using the Object and Object Type selectors. For instance, to calculate average CPU usage, you would input "vm:cpu|%usage". </a:t>
            </a:r>
            <a:r>
              <a:t/>
            </a:r>
            <a:br/>
            <a:r>
              <a:rPr lang="en-GB" sz="1000" dirty="0">
                <a:solidFill>
                  <a:schemeClr val="tx2"/>
                </a:solidFill>
                <a:latin typeface="Arial" panose="020B0604020202020204" pitchFamily="34" charset="0"/>
                <a:cs typeface="Times New Roman" panose="02020603050405020304" pitchFamily="18" charset="0"/>
              </a:rPr>
              <a:t>Finally, you select a policy to associate with this new super metric.</a:t>
            </a:r>
            <a:r>
              <a:t/>
            </a:r>
            <a:br/>
            <a:r>
              <a:rPr lang="en-GB" sz="1000" dirty="0">
                <a:solidFill>
                  <a:schemeClr val="tx2"/>
                </a:solidFill>
                <a:latin typeface="Arial" panose="020B0604020202020204" pitchFamily="34" charset="0"/>
                <a:cs typeface="Times New Roman" panose="02020603050405020304" pitchFamily="18" charset="0"/>
              </a:rPr>
              <a:t>A critical concept when defining super metrics is "depth." </a:t>
            </a:r>
            <a:r>
              <a:t/>
            </a:r>
            <a:br/>
            <a:r>
              <a:rPr lang="en-GB" sz="1000" dirty="0">
                <a:solidFill>
                  <a:schemeClr val="tx2"/>
                </a:solidFill>
                <a:latin typeface="Arial" panose="020B0604020202020204" pitchFamily="34" charset="0"/>
                <a:cs typeface="Times New Roman" panose="02020603050405020304" pitchFamily="18" charset="0"/>
              </a:rPr>
              <a:t>By default, an expression has a depth of one, meaning the metric is assigned to an object one level above the virtual machines in the relationship chain. </a:t>
            </a:r>
            <a:r>
              <a:t/>
            </a:r>
            <a:br/>
            <a:r>
              <a:rPr lang="en-GB" sz="1000" dirty="0">
                <a:solidFill>
                  <a:schemeClr val="tx2"/>
                </a:solidFill>
                <a:latin typeface="Arial" panose="020B0604020202020204" pitchFamily="34" charset="0"/>
                <a:cs typeface="Times New Roman" panose="02020603050405020304" pitchFamily="18" charset="0"/>
              </a:rPr>
              <a:t>However, if your super metric is for a cluster, which is two levels above a virtual machine, you would adjust the depth to two to accurately reflect the aggregation scope. </a:t>
            </a:r>
            <a:r>
              <a:t/>
            </a:r>
            <a:br/>
            <a:r>
              <a:rPr lang="en-GB" sz="1000" dirty="0">
                <a:solidFill>
                  <a:schemeClr val="tx2"/>
                </a:solidFill>
                <a:latin typeface="Arial" panose="020B0604020202020204" pitchFamily="34" charset="0"/>
                <a:cs typeface="Times New Roman" panose="02020603050405020304" pitchFamily="18" charset="0"/>
              </a:rPr>
              <a:t>The depth can even be negative, which is used when aggregating the parents of a child object, such as aggregating all VMs in a datastore. </a:t>
            </a:r>
            <a:r>
              <a:t/>
            </a:r>
            <a:br/>
            <a:r>
              <a:rPr lang="en-GB" sz="1000" dirty="0">
                <a:solidFill>
                  <a:schemeClr val="tx2"/>
                </a:solidFill>
                <a:latin typeface="Arial" panose="020B0604020202020204" pitchFamily="34" charset="0"/>
                <a:cs typeface="Times New Roman" panose="02020603050405020304" pitchFamily="18" charset="0"/>
              </a:rPr>
              <a:t>Understanding and correctly configuring this depth ensures that your custom super metrics provide precise and meaningful insights into your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create a super metric, navigate to </a:t>
            </a:r>
            <a:r>
              <a:rPr lang="en-US" b="1" dirty="0">
                <a:solidFill>
                  <a:srgbClr val="000000"/>
                </a:solidFill>
                <a:latin typeface="Arial" panose="020B0604020202020204" pitchFamily="34" charset="0"/>
                <a:cs typeface="Arial" panose="020B0604020202020204" pitchFamily="34" charset="0"/>
              </a:rPr>
              <a:t>Infrastructure Operations &gt; Configurations</a:t>
            </a:r>
            <a:r>
              <a:rPr lang="en-US" dirty="0">
                <a:solidFill>
                  <a:schemeClr val="tx2"/>
                </a:solidFill>
                <a:latin typeface="Arial" panose="020B0604020202020204" pitchFamily="34" charset="0"/>
                <a:cs typeface="Calibri" pitchFamily="34" charset="0"/>
              </a:rPr>
              <a:t>, then select </a:t>
            </a:r>
            <a:r>
              <a:rPr lang="en-US" b="1" dirty="0">
                <a:solidFill>
                  <a:srgbClr val="000000"/>
                </a:solidFill>
                <a:latin typeface="Arial" panose="020B0604020202020204" pitchFamily="34" charset="0"/>
                <a:cs typeface="Arial" panose="020B0604020202020204" pitchFamily="34" charset="0"/>
              </a:rPr>
              <a:t>Super Metrics</a:t>
            </a:r>
            <a:r>
              <a:rPr lang="en-US" dirty="0">
                <a:solidFill>
                  <a:schemeClr val="tx2"/>
                </a:solidFill>
                <a:latin typeface="Arial" panose="020B0604020202020204" pitchFamily="34" charset="0"/>
                <a:cs typeface="Calibri" pitchFamily="34" charset="0"/>
              </a:rPr>
              <a:t>. To add a new super metric, click </a:t>
            </a:r>
            <a:r>
              <a:rPr lang="en-US" b="1" dirty="0">
                <a:solidFill>
                  <a:srgbClr val="000000"/>
                </a:solidFill>
                <a:latin typeface="Arial" panose="020B0604020202020204" pitchFamily="34" charset="0"/>
                <a:cs typeface="Arial" panose="020B0604020202020204" pitchFamily="34" charset="0"/>
              </a:rPr>
              <a:t>Add</a:t>
            </a:r>
            <a:r>
              <a:rPr lang="en-US" dirty="0">
                <a:solidFill>
                  <a:schemeClr val="tx2"/>
                </a:solidFill>
                <a:latin typeface="Arial" panose="020B0604020202020204" pitchFamily="34" charset="0"/>
                <a:cs typeface="Calibri" pitchFamily="34" charset="0"/>
              </a:rPr>
              <a:t>:</a:t>
            </a:r>
          </a:p>
          <a:p>
            <a:pPr>
              <a:buFont typeface="+mj-lt"/>
              <a:buAutoNum type="arabicPeriod"/>
            </a:pPr>
            <a:r>
              <a:rPr/>
              <a:t>Set up the super metric name and description.</a:t>
            </a:r>
          </a:p>
          <a:p>
            <a:pPr>
              <a:buFont typeface="+mj-lt"/>
              <a:buAutoNum type="arabicPeriod" startAt="2"/>
            </a:pPr>
            <a:r>
              <a:rPr/>
              <a:t>Use the Object Types dropdown menu to include the objects that will be associated in this super metric.</a:t>
            </a:r>
          </a:p>
          <a:p>
            <a:pPr>
              <a:buFont typeface="+mj-lt"/>
              <a:buAutoNum type="arabicPeriod" startAt="3"/>
            </a:pPr>
            <a:r>
              <a:rPr/>
              <a:t>Configure the formula and metrics.</a:t>
            </a:r>
          </a:p>
          <a:p>
            <a:pPr lvl="1">
              <a:buFont typeface="Arial" pitchFamily="34" charset="0"/>
              <a:buChar char="•"/>
            </a:pPr>
            <a:r>
              <a:rPr/>
              <a:t>You can type or use Function to add operators, such as avg, sum, count, and etc.</a:t>
            </a:r>
          </a:p>
          <a:p>
            <a:pPr lvl="1">
              <a:buFont typeface="Arial" pitchFamily="34" charset="0"/>
              <a:buChar char="•"/>
            </a:pPr>
            <a:r>
              <a:rPr/>
              <a:t>You can use Object Type and Object to locate the metric you need to include in this expression.</a:t>
            </a:r>
          </a:p>
          <a:p>
            <a:pPr>
              <a:buFont typeface="+mj-lt"/>
              <a:buAutoNum type="arabicPeriod" startAt="4"/>
            </a:pPr>
            <a:r>
              <a:rPr/>
              <a:t>Select any policy you wish to associate with this super metric.</a:t>
            </a:r>
          </a:p>
          <a:p>
            <a:pPr marL="0" indent="0">
              <a:buNone/>
            </a:pPr>
            <a:r>
              <a:rPr lang="en-GB" sz="1000" dirty="0">
                <a:solidFill>
                  <a:schemeClr val="tx2"/>
                </a:solidFill>
                <a:latin typeface="Arial" panose="020B0604020202020204" pitchFamily="34" charset="0"/>
                <a:cs typeface="Times New Roman" panose="02020603050405020304" pitchFamily="18" charset="0"/>
              </a:rPr>
              <a:t>In this example, a super metric is created to capture the average CPU usage across all virtual machines in a cluster:</a:t>
            </a:r>
          </a:p>
          <a:p>
            <a:pPr>
              <a:buFont typeface="+mj-lt"/>
              <a:buAutoNum type="arabicPeriod"/>
            </a:pPr>
            <a:r>
              <a:rPr/>
              <a:t>In the super metric editor, enter avg and select the </a:t>
            </a:r>
            <a:r>
              <a:rPr lang="en-US" b="1" dirty="0">
                <a:solidFill>
                  <a:srgbClr val="000000"/>
                </a:solidFill>
                <a:latin typeface="Arial" panose="020B0604020202020204" pitchFamily="34" charset="0"/>
                <a:cs typeface="Arial" panose="020B0604020202020204" pitchFamily="34" charset="0"/>
              </a:rPr>
              <a:t>avg</a:t>
            </a:r>
            <a:r>
              <a:rPr/>
              <a:t> function.</a:t>
            </a:r>
          </a:p>
          <a:p>
            <a:pPr>
              <a:buFont typeface="+mj-lt"/>
              <a:buAutoNum type="arabicPeriod" startAt="2"/>
            </a:pPr>
            <a:r>
              <a:rPr/>
              <a:t>Enter </a:t>
            </a:r>
            <a:r>
              <a:rPr lang="en-US" b="1" dirty="0">
                <a:solidFill>
                  <a:srgbClr val="000000"/>
                </a:solidFill>
                <a:latin typeface="Courier New" panose="02070309020205020404" pitchFamily="49" charset="0"/>
                <a:cs typeface="Courier New" pitchFamily="49" charset="0"/>
              </a:rPr>
              <a:t>Virtual</a:t>
            </a:r>
            <a:r>
              <a:rPr/>
              <a:t> and select </a:t>
            </a:r>
            <a:r>
              <a:rPr lang="en-US" b="1" dirty="0">
                <a:solidFill>
                  <a:srgbClr val="000000"/>
                </a:solidFill>
                <a:latin typeface="Arial" panose="020B0604020202020204" pitchFamily="34" charset="0"/>
                <a:cs typeface="Arial" panose="020B0604020202020204" pitchFamily="34" charset="0"/>
              </a:rPr>
              <a:t>Virtual Machine</a:t>
            </a:r>
            <a:r>
              <a:rPr/>
              <a:t> from the object type list.</a:t>
            </a:r>
          </a:p>
          <a:p>
            <a:pPr>
              <a:buFont typeface="+mj-lt"/>
              <a:buAutoNum type="arabicPeriod" startAt="3"/>
            </a:pPr>
            <a:r>
              <a:rPr/>
              <a:t>Enter </a:t>
            </a:r>
            <a:r>
              <a:rPr lang="en-US" b="1" dirty="0">
                <a:solidFill>
                  <a:srgbClr val="000000"/>
                </a:solidFill>
                <a:latin typeface="Courier New" panose="02070309020205020404" pitchFamily="49" charset="0"/>
                <a:cs typeface="Courier New" pitchFamily="49" charset="0"/>
              </a:rPr>
              <a:t>usage</a:t>
            </a:r>
            <a:r>
              <a:rPr/>
              <a:t>, and select the </a:t>
            </a:r>
            <a:r>
              <a:rPr lang="en-US" b="1" dirty="0">
                <a:solidFill>
                  <a:srgbClr val="000000"/>
                </a:solidFill>
                <a:latin typeface="Arial" panose="020B0604020202020204" pitchFamily="34" charset="0"/>
                <a:cs typeface="Arial" panose="020B0604020202020204" pitchFamily="34" charset="0"/>
              </a:rPr>
              <a:t>CPU|Usage (%)</a:t>
            </a:r>
            <a:r>
              <a:rPr/>
              <a:t> metric from the metric type list.</a:t>
            </a:r>
          </a:p>
          <a:p>
            <a:pPr>
              <a:buFont typeface="+mj-lt"/>
              <a:buAutoNum type="arabicPeriod" startAt="4"/>
            </a:pPr>
            <a:r>
              <a:rPr/>
              <a:t>Change the depth to </a:t>
            </a:r>
            <a:r>
              <a:rPr lang="en-US" b="1" dirty="0">
                <a:solidFill>
                  <a:srgbClr val="000000"/>
                </a:solidFill>
                <a:latin typeface="Courier New" panose="02070309020205020404" pitchFamily="49" charset="0"/>
                <a:cs typeface="Courier New" pitchFamily="49" charset="0"/>
              </a:rPr>
              <a:t>depth = 2</a:t>
            </a:r>
          </a:p>
          <a:p>
            <a:pPr lvl="1">
              <a:buFont typeface="Arial" pitchFamily="34" charset="0"/>
              <a:buChar char="•"/>
            </a:pPr>
            <a:r>
              <a:rPr/>
              <a:t>The expression ends with depth=1 by default. If the expression ends with depth=1, that means that the metric is assigned to an object that is one level above virtual machines in the relationship chain. In this example, however, since this super metric is for a cluster which is two levels above virtual machine in the relationship chain, the depth should be 2.</a:t>
            </a:r>
          </a:p>
          <a:p>
            <a:pPr lvl="1">
              <a:buFont typeface="Arial" pitchFamily="34" charset="0"/>
              <a:buChar char="•"/>
            </a:pPr>
            <a:r>
              <a:rPr/>
              <a:t>The depth can also be negative, this happens when you need to aggregate the parents of a child object. For example, when aggregating all the VMs in a datastore, the metric expression ends with depth=-1, because VM is a parent object of datastore. But, if you want to aggregate all the VMs at a Datastore Cluster level, you need to implement 2 super metrics. You cannot directly aggregate from VM to Datastore Cluster, because both are parents of a datastore. For a super metric to be valid, depth cannot be 0 (-1+1=0). Hence, you need to create the first super metric (with depth=-1) for the aggregate at the datastore level, and then build the second super metric based on the first (with depth = 1).</a:t>
            </a:r>
          </a:p>
        </p:txBody>
      </p:sp>
      <p:sp>
        <p:nvSpPr>
          <p:cNvPr id="10022"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 name="Slide preview"/>
          <p:cNvSpPr>
            <a:spLocks noGrp="1" noRot="1" noChangeAspect="1"/>
          </p:cNvSpPr>
          <p:nvPr>
            <p:ph type="sldImg"/>
          </p:nvPr>
        </p:nvSpPr>
        <p:spPr/>
      </p:sp>
      <p:sp>
        <p:nvSpPr>
          <p:cNvPr id="1002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slide introduces "properties," which are another fundamental type of data collected and leveraged by VCF Operations, complementing the metrics we previously discussed. </a:t>
            </a:r>
            <a:r>
              <a:t/>
            </a:r>
            <a:br/>
            <a:r>
              <a:rPr lang="en-GB" sz="1000" dirty="0">
                <a:solidFill>
                  <a:schemeClr val="tx2"/>
                </a:solidFill>
                <a:latin typeface="Arial" panose="020B0604020202020204" pitchFamily="34" charset="0"/>
                <a:cs typeface="Times New Roman" panose="02020603050405020304" pitchFamily="18" charset="0"/>
              </a:rPr>
              <a:t>Properties are essentially attributes or characteristics gathered from various objects within your environment. </a:t>
            </a:r>
            <a:r>
              <a:t/>
            </a:r>
            <a:br/>
            <a:r>
              <a:rPr lang="en-GB" sz="1000" dirty="0">
                <a:solidFill>
                  <a:schemeClr val="tx2"/>
                </a:solidFill>
                <a:latin typeface="Arial" panose="020B0604020202020204" pitchFamily="34" charset="0"/>
                <a:cs typeface="Times New Roman" panose="02020603050405020304" pitchFamily="18" charset="0"/>
              </a:rPr>
              <a:t>Unlike metrics, which are quantitative, time-based, and numerical, properties are descriptive and typically non-time-based. </a:t>
            </a:r>
            <a:r>
              <a:t/>
            </a:r>
            <a:br/>
            <a:r>
              <a:rPr lang="en-GB" sz="1000" dirty="0">
                <a:solidFill>
                  <a:schemeClr val="tx2"/>
                </a:solidFill>
                <a:latin typeface="Arial" panose="020B0604020202020204" pitchFamily="34" charset="0"/>
                <a:cs typeface="Times New Roman" panose="02020603050405020304" pitchFamily="18" charset="0"/>
              </a:rPr>
              <a:t>Their values usually do not change frequently. Examples of properties include virtual machine names, allocated disk space, or the number of virtual disks.</a:t>
            </a:r>
            <a:r>
              <a:t/>
            </a:r>
            <a:br/>
            <a:r>
              <a:rPr lang="en-GB" sz="1000" dirty="0">
                <a:solidFill>
                  <a:schemeClr val="tx2"/>
                </a:solidFill>
                <a:latin typeface="Arial" panose="020B0604020202020204" pitchFamily="34" charset="0"/>
                <a:cs typeface="Times New Roman" panose="02020603050405020304" pitchFamily="18" charset="0"/>
              </a:rPr>
              <a:t>This property data is exceptionally useful for various high-level activities such as capacity planning, system setup, organizing resources into logical groups, and supporting overall strategic decision-making. </a:t>
            </a:r>
            <a:r>
              <a:t/>
            </a:r>
            <a:br/>
            <a:r>
              <a:rPr lang="en-GB" sz="1000" dirty="0">
                <a:solidFill>
                  <a:schemeClr val="tx2"/>
                </a:solidFill>
                <a:latin typeface="Arial" panose="020B0604020202020204" pitchFamily="34" charset="0"/>
                <a:cs typeface="Times New Roman" panose="02020603050405020304" pitchFamily="18" charset="0"/>
              </a:rPr>
              <a:t>VCF Operations is designed to effectively collect this property data from all objects in your environment, providing administrators with a clear understanding of the configuration and current state of their resources. </a:t>
            </a:r>
            <a:r>
              <a:t/>
            </a:r>
            <a:br/>
            <a:r>
              <a:rPr lang="en-GB" sz="1000" dirty="0">
                <a:solidFill>
                  <a:schemeClr val="tx2"/>
                </a:solidFill>
                <a:latin typeface="Arial" panose="020B0604020202020204" pitchFamily="34" charset="0"/>
                <a:cs typeface="Times New Roman" panose="02020603050405020304" pitchFamily="18" charset="0"/>
              </a:rPr>
              <a:t>The console screenshot on the slide illustrates how these properties are presented, allowing users to view detailed attributes of selected objects, which is critical for configuration management and effective resource governance.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26"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7" name="Slide preview"/>
          <p:cNvSpPr>
            <a:spLocks noGrp="1" noRot="1" noChangeAspect="1"/>
          </p:cNvSpPr>
          <p:nvPr>
            <p:ph type="sldImg"/>
          </p:nvPr>
        </p:nvSpPr>
        <p:spPr/>
      </p:sp>
      <p:sp>
        <p:nvSpPr>
          <p:cNvPr id="10028" name="Notes"/>
          <p:cNvSpPr>
            <a:spLocks noGrp="1"/>
          </p:cNvSpPr>
          <p:nvPr>
            <p:ph type="body" idx="1"/>
          </p:nvPr>
        </p:nvSpPr>
        <p:spPr/>
        <p:txBody>
          <a:bodyPr wrap="square" rtlCol="0"/>
          <a:lstStyle/>
          <a:p>
            <a:pPr marL="0" indent="0">
              <a:buNone/>
            </a:pPr>
            <a:endParaRPr/>
          </a:p>
        </p:txBody>
      </p:sp>
      <p:sp>
        <p:nvSpPr>
          <p:cNvPr id="10029"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1" name="Slide preview"/>
          <p:cNvSpPr>
            <a:spLocks noGrp="1" noRot="1" noChangeAspect="1"/>
          </p:cNvSpPr>
          <p:nvPr>
            <p:ph type="sldImg"/>
          </p:nvPr>
        </p:nvSpPr>
        <p:spPr/>
      </p:sp>
      <p:sp>
        <p:nvSpPr>
          <p:cNvPr id="10032" name="Notes"/>
          <p:cNvSpPr>
            <a:spLocks noGrp="1"/>
          </p:cNvSpPr>
          <p:nvPr>
            <p:ph type="body" idx="1"/>
          </p:nvPr>
        </p:nvSpPr>
        <p:spPr/>
        <p:txBody>
          <a:bodyPr wrap="square" rtlCol="0"/>
          <a:lstStyle/>
          <a:p>
            <a:pPr marL="0" indent="0">
              <a:buNone/>
            </a:pPr>
            <a:endParaRPr/>
          </a:p>
        </p:txBody>
      </p:sp>
      <p:sp>
        <p:nvSpPr>
          <p:cNvPr id="10033"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p14="http://schemas.microsoft.com/office/powerpoint/2010/main" xmlns="" id="{8B79A9B0-051D-7A5D-C635-4F380ED41A0F}"/>
              </a:ext>
            </a:extLst>
          </p:cNvPr>
          <p:cNvSpPr>
            <a:spLocks noGrp="1" noRot="1" noMove="1" noResize="1" noEditPoints="1" noAdjustHandles="1" noChangeArrowheads="1" noChangeShapeType="1"/>
          </p:cNvSpPr>
          <p:nvPr userDrawn="1"/>
        </p:nvSpPr>
        <p:spPr>
          <a:xfrm>
            <a:off x="-7657" y="0"/>
            <a:ext cx="12199657" cy="498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E" dirty="0">
              <a:solidFill>
                <a:schemeClr val="tx2"/>
              </a:solidFill>
            </a:endParaRPr>
          </a:p>
        </p:txBody>
      </p:sp>
      <p:sp>
        <p:nvSpPr>
          <p:cNvPr id="2" name="Title click to edit"/>
          <p:cNvSpPr>
            <a:spLocks noGrp="1"/>
          </p:cNvSpPr>
          <p:nvPr>
            <p:ph type="title" hasCustomPrompt="1"/>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lang="en-US" dirty="0"/>
              <a:t>Title Slide</a:t>
            </a:r>
          </a:p>
        </p:txBody>
      </p:sp>
      <p:grpSp>
        <p:nvGrpSpPr>
          <p:cNvPr id="55" name="Graphic 8">
            <a:extLst>
              <a:ext uri="{FF2B5EF4-FFF2-40B4-BE49-F238E27FC236}">
                <a16:creationId xmlns:a16="http://schemas.microsoft.com/office/drawing/2014/main" xmlns:p14="http://schemas.microsoft.com/office/powerpoint/2010/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p14="http://schemas.microsoft.com/office/powerpoint/2010/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p14="http://schemas.microsoft.com/office/powerpoint/2010/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p14="http://schemas.microsoft.com/office/powerpoint/2010/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p14="http://schemas.microsoft.com/office/powerpoint/2010/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p14="http://schemas.microsoft.com/office/powerpoint/2010/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p14="http://schemas.microsoft.com/office/powerpoint/2010/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p14="http://schemas.microsoft.com/office/powerpoint/2010/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p14="http://schemas.microsoft.com/office/powerpoint/2010/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p14="http://schemas.microsoft.com/office/powerpoint/2010/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p14="http://schemas.microsoft.com/office/powerpoint/2010/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p14="http://schemas.microsoft.com/office/powerpoint/2010/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p14="http://schemas.microsoft.com/office/powerpoint/2010/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p14="http://schemas.microsoft.com/office/powerpoint/2010/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p14="http://schemas.microsoft.com/office/powerpoint/2010/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p14="http://schemas.microsoft.com/office/powerpoint/2010/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p14="http://schemas.microsoft.com/office/powerpoint/2010/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p14="http://schemas.microsoft.com/office/powerpoint/2010/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p14="http://schemas.microsoft.com/office/powerpoint/2010/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p14="http://schemas.microsoft.com/office/powerpoint/2010/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4" name="TextBox 3">
            <a:extLst>
              <a:ext uri="{FF2B5EF4-FFF2-40B4-BE49-F238E27FC236}">
                <a16:creationId xmlns:a16="http://schemas.microsoft.com/office/drawing/2014/main" xmlns:p14="http://schemas.microsoft.com/office/powerpoint/2010/main" xmlns="" id="{34C686FF-D883-6053-AC5D-4B68D9A9A8E5}"/>
              </a:ext>
            </a:extLst>
          </p:cNvPr>
          <p:cNvSpPr txBox="1"/>
          <p:nvPr userDrawn="1"/>
        </p:nvSpPr>
        <p:spPr>
          <a:xfrm>
            <a:off x="1645084" y="6483318"/>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
        <p:nvSpPr>
          <p:cNvPr id="5" name="Freeform: Shape 3">
            <a:extLst>
              <a:ext uri="{FF2B5EF4-FFF2-40B4-BE49-F238E27FC236}">
                <a16:creationId xmlns:a16="http://schemas.microsoft.com/office/drawing/2014/main" xmlns:p14="http://schemas.microsoft.com/office/powerpoint/2010/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p14="http://schemas.microsoft.com/office/powerpoint/2010/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Tree>
    <p:custDataLst>
      <p:tags r:id="rId1"/>
    </p:custDataLst>
    <p:extLst>
      <p:ext uri="{BB962C8B-B14F-4D97-AF65-F5344CB8AC3E}">
        <p14:creationId xmlns:p14="http://schemas.microsoft.com/office/powerpoint/2010/main" val="135408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p14="http://schemas.microsoft.com/office/powerpoint/2010/main" xmlns="" id="{81E00445-D9A2-4DE6-9028-E5C6963BD15C}"/>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5" name="Content Placeholder 14">
            <a:extLst>
              <a:ext uri="{FF2B5EF4-FFF2-40B4-BE49-F238E27FC236}">
                <a16:creationId xmlns:a16="http://schemas.microsoft.com/office/drawing/2014/main" xmlns:p14="http://schemas.microsoft.com/office/powerpoint/2010/main" xmlns="" id="{24EBDB0D-B085-4510-8561-DD5222D13F40}"/>
              </a:ext>
            </a:extLst>
          </p:cNvPr>
          <p:cNvSpPr>
            <a:spLocks noGrp="1"/>
          </p:cNvSpPr>
          <p:nvPr>
            <p:ph sz="quarter" idx="11"/>
          </p:nvPr>
        </p:nvSpPr>
        <p:spPr>
          <a:xfrm>
            <a:off x="609600" y="914400"/>
            <a:ext cx="10972800" cy="2375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xmlns:p14="http://schemas.microsoft.com/office/powerpoint/2010/main" xmlns="" id="{F1A5B1A8-ACF7-44A1-92DB-AE8378552D9F}"/>
              </a:ext>
            </a:extLst>
          </p:cNvPr>
          <p:cNvSpPr>
            <a:spLocks noGrp="1"/>
          </p:cNvSpPr>
          <p:nvPr>
            <p:ph sz="quarter" idx="12"/>
          </p:nvPr>
        </p:nvSpPr>
        <p:spPr>
          <a:xfrm>
            <a:off x="609600" y="3567793"/>
            <a:ext cx="10972800" cy="26021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p14="http://schemas.microsoft.com/office/powerpoint/2010/main" xmlns="" id="{B76C10B7-3BB1-4683-8642-FF4CB4B5728E}"/>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xmlns:p14="http://schemas.microsoft.com/office/powerpoint/2010/main" xmlns="" id="{CF2E4B06-25AF-457F-B679-291337716B14}"/>
              </a:ext>
            </a:extLst>
          </p:cNvPr>
          <p:cNvSpPr>
            <a:spLocks noGrp="1"/>
          </p:cNvSpPr>
          <p:nvPr>
            <p:ph sz="quarter" idx="14"/>
          </p:nvPr>
        </p:nvSpPr>
        <p:spPr>
          <a:xfrm>
            <a:off x="609600" y="914400"/>
            <a:ext cx="10972800" cy="17647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xmlns:p14="http://schemas.microsoft.com/office/powerpoint/2010/main" xmlns="" id="{E6091F57-CD45-4EFB-9930-8D47B12D4AD8}"/>
              </a:ext>
            </a:extLst>
          </p:cNvPr>
          <p:cNvSpPr>
            <a:spLocks noGrp="1"/>
          </p:cNvSpPr>
          <p:nvPr>
            <p:ph sz="quarter" idx="15"/>
          </p:nvPr>
        </p:nvSpPr>
        <p:spPr>
          <a:xfrm>
            <a:off x="609600" y="2872280"/>
            <a:ext cx="10972800" cy="3301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xmlns:p14="http://schemas.microsoft.com/office/powerpoint/2010/main" xmlns="" id="{074465FE-83A1-43BF-B460-8D70880BDE6E}"/>
              </a:ext>
            </a:extLst>
          </p:cNvPr>
          <p:cNvSpPr>
            <a:spLocks noGrp="1"/>
          </p:cNvSpPr>
          <p:nvPr>
            <p:ph idx="1"/>
          </p:nvPr>
        </p:nvSpPr>
        <p:spPr>
          <a:xfrm>
            <a:off x="609600" y="983069"/>
            <a:ext cx="10972800" cy="5166804"/>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Tree>
    <p:custDataLst>
      <p:tags r:id="rId1"/>
    </p:custDataLst>
    <p:extLst>
      <p:ext uri="{BB962C8B-B14F-4D97-AF65-F5344CB8AC3E}">
        <p14:creationId xmlns:p14="http://schemas.microsoft.com/office/powerpoint/2010/main" val="183008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ig Statement - Leaf" preserve="1" userDrawn="1">
  <p:cSld name="Transition">
    <p:spTree>
      <p:nvGrpSpPr>
        <p:cNvPr id="1" name="Shape 14324"/>
        <p:cNvGrpSpPr/>
        <p:nvPr/>
      </p:nvGrpSpPr>
      <p:grpSpPr>
        <a:xfrm>
          <a:off x="0" y="0"/>
          <a:ext cx="0" cy="0"/>
          <a:chOff x="0" y="0"/>
          <a:chExt cx="0" cy="0"/>
        </a:xfrm>
      </p:grpSpPr>
      <p:pic>
        <p:nvPicPr>
          <p:cNvPr id="14325" name="Google Shape;14325;g31fba719216_1_9076" descr="A logo with a blue and green gradient&#10;&#10;Description automatically generated"/>
          <p:cNvPicPr preferRelativeResize="0"/>
          <p:nvPr/>
        </p:nvPicPr>
        <p:blipFill rotWithShape="1">
          <a:blip r:embed="rId3">
            <a:alphaModFix/>
          </a:blip>
          <a:srcRect/>
          <a:stretch/>
        </p:blipFill>
        <p:spPr>
          <a:xfrm>
            <a:off x="879" y="0"/>
            <a:ext cx="12191123" cy="6858494"/>
          </a:xfrm>
          <a:prstGeom prst="rect">
            <a:avLst/>
          </a:prstGeom>
          <a:noFill/>
          <a:ln>
            <a:noFill/>
          </a:ln>
        </p:spPr>
      </p:pic>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sp>
            <p:nvSpPr>
              <p:cNvPr id="14332" name="Google Shape;14332;g31fba719216_1_9076"/>
              <p:cNvSpPr/>
              <p:nvPr/>
            </p:nvSpPr>
            <p:spPr>
              <a:xfrm>
                <a:off x="745455" y="6594444"/>
                <a:ext cx="55936" cy="81777"/>
              </a:xfrm>
              <a:custGeom>
                <a:avLst/>
                <a:gdLst/>
                <a:ahLst/>
                <a:cxnLst/>
                <a:rect l="l" t="t" r="r" b="b"/>
                <a:pathLst>
                  <a:path w="55936" h="81777" extrusionOk="0">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3" name="Google Shape;14333;g31fba719216_1_9076"/>
              <p:cNvSpPr/>
              <p:nvPr/>
            </p:nvSpPr>
            <p:spPr>
              <a:xfrm>
                <a:off x="809582" y="6618699"/>
                <a:ext cx="55872" cy="74221"/>
              </a:xfrm>
              <a:custGeom>
                <a:avLst/>
                <a:gdLst/>
                <a:ahLst/>
                <a:cxnLst/>
                <a:rect l="l" t="t" r="r" b="b"/>
                <a:pathLst>
                  <a:path w="55872" h="74221" extrusionOk="0">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4" name="Google Shape;14334;g31fba719216_1_9076"/>
              <p:cNvSpPr/>
              <p:nvPr/>
            </p:nvSpPr>
            <p:spPr>
              <a:xfrm>
                <a:off x="913010" y="6597746"/>
                <a:ext cx="64317" cy="77079"/>
              </a:xfrm>
              <a:custGeom>
                <a:avLst/>
                <a:gdLst/>
                <a:ahLst/>
                <a:cxnLst/>
                <a:rect l="l" t="t" r="r" b="b"/>
                <a:pathLst>
                  <a:path w="64317" h="77079" extrusionOk="0">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5" name="Google Shape;14335;g31fba719216_1_9076"/>
              <p:cNvSpPr/>
              <p:nvPr/>
            </p:nvSpPr>
            <p:spPr>
              <a:xfrm>
                <a:off x="991041" y="6615627"/>
                <a:ext cx="34095" cy="59325"/>
              </a:xfrm>
              <a:custGeom>
                <a:avLst/>
                <a:gdLst/>
                <a:ahLst/>
                <a:cxnLst/>
                <a:rect l="l" t="t" r="r" b="b"/>
                <a:pathLst>
                  <a:path w="34095" h="59325" extrusionOk="0">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6" name="Google Shape;14336;g31fba719216_1_9076"/>
              <p:cNvSpPr/>
              <p:nvPr/>
            </p:nvSpPr>
            <p:spPr>
              <a:xfrm>
                <a:off x="1031485"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7" name="Google Shape;14337;g31fba719216_1_9076"/>
              <p:cNvSpPr/>
              <p:nvPr/>
            </p:nvSpPr>
            <p:spPr>
              <a:xfrm>
                <a:off x="1103168" y="6615904"/>
                <a:ext cx="52698" cy="60190"/>
              </a:xfrm>
              <a:custGeom>
                <a:avLst/>
                <a:gdLst/>
                <a:ahLst/>
                <a:cxnLst/>
                <a:rect l="l" t="t" r="r" b="b"/>
                <a:pathLst>
                  <a:path w="52698" h="60190" extrusionOk="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8" name="Google Shape;14338;g31fba719216_1_9076"/>
              <p:cNvSpPr/>
              <p:nvPr/>
            </p:nvSpPr>
            <p:spPr>
              <a:xfrm>
                <a:off x="1168882" y="6594444"/>
                <a:ext cx="60253" cy="81713"/>
              </a:xfrm>
              <a:custGeom>
                <a:avLst/>
                <a:gdLst/>
                <a:ahLst/>
                <a:cxnLst/>
                <a:rect l="l" t="t" r="r" b="b"/>
                <a:pathLst>
                  <a:path w="60253" h="81713" extrusionOk="0">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9" name="Google Shape;14339;g31fba719216_1_9076"/>
              <p:cNvSpPr/>
              <p:nvPr/>
            </p:nvSpPr>
            <p:spPr>
              <a:xfrm>
                <a:off x="1242659" y="6615587"/>
                <a:ext cx="53904" cy="60762"/>
              </a:xfrm>
              <a:custGeom>
                <a:avLst/>
                <a:gdLst/>
                <a:ahLst/>
                <a:cxnLst/>
                <a:rect l="l" t="t" r="r" b="b"/>
                <a:pathLst>
                  <a:path w="53904" h="60762" extrusionOk="0">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0" name="Google Shape;14340;g31fba719216_1_9076"/>
              <p:cNvSpPr/>
              <p:nvPr/>
            </p:nvSpPr>
            <p:spPr>
              <a:xfrm>
                <a:off x="1303928"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1" name="Google Shape;14341;g31fba719216_1_9076"/>
              <p:cNvSpPr/>
              <p:nvPr/>
            </p:nvSpPr>
            <p:spPr>
              <a:xfrm>
                <a:off x="1379484" y="6615524"/>
                <a:ext cx="88634" cy="59554"/>
              </a:xfrm>
              <a:custGeom>
                <a:avLst/>
                <a:gdLst/>
                <a:ahLst/>
                <a:cxnLst/>
                <a:rect l="l" t="t" r="r" b="b"/>
                <a:pathLst>
                  <a:path w="88634" h="59554" extrusionOk="0">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4342" name="Google Shape;14342;g31fba719216_1_9076"/>
            <p:cNvGrpSpPr/>
            <p:nvPr/>
          </p:nvGrpSpPr>
          <p:grpSpPr>
            <a:xfrm>
              <a:off x="265625" y="6323271"/>
              <a:ext cx="1249222" cy="190348"/>
              <a:chOff x="265625" y="6323271"/>
              <a:chExt cx="1249222" cy="190348"/>
            </a:xfrm>
          </p:grpSpPr>
          <p:sp>
            <p:nvSpPr>
              <p:cNvPr id="14343" name="Google Shape;14343;g31fba719216_1_9076"/>
              <p:cNvSpPr/>
              <p:nvPr/>
            </p:nvSpPr>
            <p:spPr>
              <a:xfrm>
                <a:off x="745773" y="6327144"/>
                <a:ext cx="264126" cy="184633"/>
              </a:xfrm>
              <a:custGeom>
                <a:avLst/>
                <a:gdLst/>
                <a:ahLst/>
                <a:cxnLst/>
                <a:rect l="l" t="t" r="r" b="b"/>
                <a:pathLst>
                  <a:path w="264126" h="184633" extrusionOk="0">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4" name="Google Shape;14344;g31fba719216_1_9076"/>
              <p:cNvSpPr/>
              <p:nvPr/>
            </p:nvSpPr>
            <p:spPr>
              <a:xfrm>
                <a:off x="1200945" y="6326827"/>
                <a:ext cx="102285" cy="184697"/>
              </a:xfrm>
              <a:custGeom>
                <a:avLst/>
                <a:gdLst/>
                <a:ahLst/>
                <a:cxnLst/>
                <a:rect l="l" t="t" r="r" b="b"/>
                <a:pathLst>
                  <a:path w="102285" h="184697" extrusionOk="0">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5" name="Google Shape;14345;g31fba719216_1_9076"/>
              <p:cNvSpPr/>
              <p:nvPr/>
            </p:nvSpPr>
            <p:spPr>
              <a:xfrm>
                <a:off x="1301262" y="6326700"/>
                <a:ext cx="166856" cy="186538"/>
              </a:xfrm>
              <a:custGeom>
                <a:avLst/>
                <a:gdLst/>
                <a:ahLst/>
                <a:cxnLst/>
                <a:rect l="l" t="t" r="r" b="b"/>
                <a:pathLst>
                  <a:path w="166856" h="186538" extrusionOk="0">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6" name="Google Shape;14346;g31fba719216_1_9076"/>
              <p:cNvSpPr/>
              <p:nvPr/>
            </p:nvSpPr>
            <p:spPr>
              <a:xfrm>
                <a:off x="1010406" y="6327144"/>
                <a:ext cx="157967" cy="186157"/>
              </a:xfrm>
              <a:custGeom>
                <a:avLst/>
                <a:gdLst/>
                <a:ahLst/>
                <a:cxnLst/>
                <a:rect l="l" t="t" r="r" b="b"/>
                <a:pathLst>
                  <a:path w="157967" h="186157" extrusionOk="0">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7" name="Google Shape;14347;g31fba719216_1_9076"/>
              <p:cNvSpPr/>
              <p:nvPr/>
            </p:nvSpPr>
            <p:spPr>
              <a:xfrm>
                <a:off x="265625" y="6323271"/>
                <a:ext cx="468782" cy="190348"/>
              </a:xfrm>
              <a:custGeom>
                <a:avLst/>
                <a:gdLst/>
                <a:ahLst/>
                <a:cxnLst/>
                <a:rect l="l" t="t" r="r" b="b"/>
                <a:pathLst>
                  <a:path w="468782" h="190348" extrusionOk="0">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8" name="Google Shape;14348;g31fba719216_1_9076"/>
              <p:cNvSpPr/>
              <p:nvPr/>
            </p:nvSpPr>
            <p:spPr>
              <a:xfrm>
                <a:off x="1470340" y="6326700"/>
                <a:ext cx="44507" cy="44761"/>
              </a:xfrm>
              <a:custGeom>
                <a:avLst/>
                <a:gdLst/>
                <a:ahLst/>
                <a:cxnLst/>
                <a:rect l="l" t="t" r="r" b="b"/>
                <a:pathLst>
                  <a:path w="44507" h="44761" extrusionOk="0">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9" name="Google Shape;14349;g31fba719216_1_9076"/>
              <p:cNvSpPr/>
              <p:nvPr/>
            </p:nvSpPr>
            <p:spPr>
              <a:xfrm>
                <a:off x="1484118" y="6337811"/>
                <a:ext cx="17968" cy="21714"/>
              </a:xfrm>
              <a:custGeom>
                <a:avLst/>
                <a:gdLst/>
                <a:ahLst/>
                <a:cxnLst/>
                <a:rect l="l" t="t" r="r" b="b"/>
                <a:pathLst>
                  <a:path w="17968" h="21714" extrusionOk="0">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2" name="Title 1">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BC563103-34C6-8E9E-ED74-AD6B52229BD5}"/>
              </a:ext>
            </a:extLst>
          </p:cNvPr>
          <p:cNvSpPr>
            <a:spLocks noGrp="1"/>
          </p:cNvSpPr>
          <p:nvPr>
            <p:ph type="title" hasCustomPrompt="1"/>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lang="en-US" dirty="0"/>
              <a:t>Lesson Transition</a:t>
            </a:r>
          </a:p>
        </p:txBody>
      </p:sp>
      <p:sp>
        <p:nvSpPr>
          <p:cNvPr id="3" name="TextBox 2">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4A56D815-7A97-86A5-8207-7A4449ED9E75}"/>
              </a:ext>
            </a:extLst>
          </p:cNvPr>
          <p:cNvSpPr txBox="1"/>
          <p:nvPr userDrawn="1"/>
        </p:nvSpPr>
        <p:spPr>
          <a:xfrm>
            <a:off x="1645084" y="6488393"/>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Tree>
    <p:custDataLst>
      <p:tags r:id="rId1"/>
    </p:custDataLst>
    <p:extLst>
      <p:ext uri="{BB962C8B-B14F-4D97-AF65-F5344CB8AC3E}">
        <p14:creationId xmlns:p14="http://schemas.microsoft.com/office/powerpoint/2010/main" val="3445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a16="http://schemas.microsoft.com/office/drawing/2014/main"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xmlns:mc="http://schemas.openxmlformats.org/markup-compatibility/2006" xmlns:p14="http://schemas.microsoft.com/office/powerpoint/2010/main" xmlns="" id="{552AB5D8-753F-CA24-2C8A-45BC9791756E}"/>
              </a:ext>
            </a:extLst>
          </p:cNvPr>
          <p:cNvSpPr/>
          <p:nvPr/>
        </p:nvSpPr>
        <p:spPr>
          <a:xfrm>
            <a:off x="-9733" y="1828237"/>
            <a:ext cx="12206760"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45000">
                <a:srgbClr val="299B75"/>
              </a:gs>
              <a:gs pos="80000">
                <a:srgbClr val="61A30E"/>
              </a:gs>
            </a:gsLst>
            <a:lin ang="0" scaled="1"/>
          </a:gradFill>
          <a:ln w="0" cap="flat">
            <a:noFill/>
            <a:prstDash val="solid"/>
            <a:miter/>
          </a:ln>
        </p:spPr>
        <p:txBody>
          <a:bodyPr rtlCol="0" anchor="ctr"/>
          <a:lstStyle/>
          <a:p>
            <a:endParaRPr lang="en-US" sz="1800" dirty="0"/>
          </a:p>
        </p:txBody>
      </p:sp>
      <p:sp>
        <p:nvSpPr>
          <p:cNvPr id="37" name="Freeform: Shape 36">
            <a:extLst>
              <a:ext uri="{FF2B5EF4-FFF2-40B4-BE49-F238E27FC236}">
                <a16:creationId xmlns:a16="http://schemas.microsoft.com/office/drawing/2014/main" xmlns:mc="http://schemas.openxmlformats.org/markup-compatibility/2006" xmlns:p14="http://schemas.microsoft.com/office/powerpoint/2010/main" xmlns="" id="{1A0A18CC-E157-AD15-E51D-50F3DC99465B}"/>
              </a:ext>
            </a:extLst>
          </p:cNvPr>
          <p:cNvSpPr/>
          <p:nvPr/>
        </p:nvSpPr>
        <p:spPr>
          <a:xfrm>
            <a:off x="6458712" y="3559220"/>
            <a:ext cx="5733288"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rgbClr val="61A30E"/>
              </a:gs>
              <a:gs pos="83000">
                <a:srgbClr val="0095C4"/>
              </a:gs>
            </a:gsLst>
            <a:lin ang="18900033" scaled="1"/>
          </a:gradFill>
          <a:ln w="0" cap="flat">
            <a:noFill/>
            <a:prstDash val="solid"/>
            <a:miter/>
          </a:ln>
        </p:spPr>
        <p:txBody>
          <a:bodyPr rtlCol="0" anchor="ctr"/>
          <a:lstStyle/>
          <a:p>
            <a:endParaRPr lang="en-US" sz="1800" dirty="0"/>
          </a:p>
        </p:txBody>
      </p:sp>
      <p:sp>
        <p:nvSpPr>
          <p:cNvPr id="28" name="Title 1">
            <a:extLst>
              <a:ext uri="{FF2B5EF4-FFF2-40B4-BE49-F238E27FC236}">
                <a16:creationId xmlns:a16="http://schemas.microsoft.com/office/drawing/2014/main" xmlns:mc="http://schemas.openxmlformats.org/markup-compatibility/2006" xmlns:p14="http://schemas.microsoft.com/office/powerpoint/2010/main" xmlns="" id="{426C215B-BC62-3CF9-EDF0-6413174A435A}"/>
              </a:ext>
            </a:extLst>
          </p:cNvPr>
          <p:cNvSpPr>
            <a:spLocks noGrp="1"/>
          </p:cNvSpPr>
          <p:nvPr>
            <p:ph type="title" hasCustomPrompt="1"/>
          </p:nvPr>
        </p:nvSpPr>
        <p:spPr>
          <a:xfrm>
            <a:off x="589262" y="938794"/>
            <a:ext cx="6429300" cy="1229360"/>
          </a:xfrm>
        </p:spPr>
        <p:txBody>
          <a:bodyPr wrap="square" anchor="b"/>
          <a:lstStyle>
            <a:lvl1pPr algn="l">
              <a:lnSpc>
                <a:spcPts val="4200"/>
              </a:lnSpc>
              <a:defRPr sz="4000" b="0" cap="none" baseline="0">
                <a:solidFill>
                  <a:schemeClr val="accent2"/>
                </a:solidFill>
              </a:defRPr>
            </a:lvl1pPr>
          </a:lstStyle>
          <a:p>
            <a:r>
              <a:rPr lang="en-US"/>
              <a:t>Big Statement – </a:t>
            </a:r>
            <a:br>
              <a:rPr lang="en-US"/>
            </a:br>
            <a:r>
              <a:rPr lang="en-US"/>
              <a:t>Green Theme</a:t>
            </a:r>
          </a:p>
        </p:txBody>
      </p:sp>
      <p:sp>
        <p:nvSpPr>
          <p:cNvPr id="29" name="Subtitle">
            <a:extLst>
              <a:ext uri="{FF2B5EF4-FFF2-40B4-BE49-F238E27FC236}">
                <a16:creationId xmlns:a16="http://schemas.microsoft.com/office/drawing/2014/main" xmlns:mc="http://schemas.openxmlformats.org/markup-compatibility/2006" xmlns:p14="http://schemas.microsoft.com/office/powerpoint/2010/main" xmlns="" id="{615FECE3-9918-4B48-E68F-739600E4B93A}"/>
              </a:ext>
            </a:extLst>
          </p:cNvPr>
          <p:cNvSpPr>
            <a:spLocks noGrp="1"/>
          </p:cNvSpPr>
          <p:nvPr>
            <p:ph type="subTitle" idx="10" hasCustomPrompt="1"/>
          </p:nvPr>
        </p:nvSpPr>
        <p:spPr>
          <a:xfrm>
            <a:off x="603123" y="2554580"/>
            <a:ext cx="6410071"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7" name="page number">
            <a:extLst>
              <a:ext uri="{FF2B5EF4-FFF2-40B4-BE49-F238E27FC236}">
                <a16:creationId xmlns:a16="http://schemas.microsoft.com/office/drawing/2014/main" xmlns:mc="http://schemas.openxmlformats.org/markup-compatibility/2006" xmlns:p14="http://schemas.microsoft.com/office/powerpoint/2010/main" xmlns="" id="{4144FBF0-61D7-2140-A159-ECF2E9CDDA21}"/>
              </a:ext>
            </a:extLst>
          </p:cNvPr>
          <p:cNvSpPr txBox="1"/>
          <p:nvPr/>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175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6CA78923-D2E2-4677-A54B-37B7C98B9474}"/>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xmlns:p14="http://schemas.microsoft.com/office/powerpoint/2010/main" xmlns="" id="{A3D9C313-9D74-4417-9CE5-3067F940B13A}"/>
              </a:ext>
            </a:extLst>
          </p:cNvPr>
          <p:cNvSpPr>
            <a:spLocks noGrp="1"/>
          </p:cNvSpPr>
          <p:nvPr>
            <p:ph sz="quarter" idx="12"/>
          </p:nvPr>
        </p:nvSpPr>
        <p:spPr>
          <a:xfrm>
            <a:off x="609600" y="914401"/>
            <a:ext cx="10972800" cy="5251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27452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lvl="0"/>
            <a:r>
              <a:rPr lang="en-US" dirty="0"/>
              <a:t>Click to edit Master text styles</a:t>
            </a:r>
          </a:p>
        </p:txBody>
      </p:sp>
      <p:sp>
        <p:nvSpPr>
          <p:cNvPr id="8" name="Content Placeholder 7">
            <a:extLst>
              <a:ext uri="{FF2B5EF4-FFF2-40B4-BE49-F238E27FC236}">
                <a16:creationId xmlns:a16="http://schemas.microsoft.com/office/drawing/2014/main" xmlns:p14="http://schemas.microsoft.com/office/powerpoint/2010/main" xmlns="" id="{7BED48D6-5E08-4BBE-A22B-926F5CAE8633}"/>
              </a:ext>
            </a:extLst>
          </p:cNvPr>
          <p:cNvSpPr>
            <a:spLocks noGrp="1"/>
          </p:cNvSpPr>
          <p:nvPr>
            <p:ph sz="quarter" idx="12"/>
          </p:nvPr>
        </p:nvSpPr>
        <p:spPr>
          <a:xfrm>
            <a:off x="609600" y="1582738"/>
            <a:ext cx="10972800" cy="458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11" name="Content Placeholder 10">
            <a:extLst>
              <a:ext uri="{FF2B5EF4-FFF2-40B4-BE49-F238E27FC236}">
                <a16:creationId xmlns:a16="http://schemas.microsoft.com/office/drawing/2014/main" xmlns:p14="http://schemas.microsoft.com/office/powerpoint/2010/main" xmlns="" id="{03C94062-1286-4C6A-8575-A88C141666A3}"/>
              </a:ext>
            </a:extLst>
          </p:cNvPr>
          <p:cNvSpPr>
            <a:spLocks noGrp="1"/>
          </p:cNvSpPr>
          <p:nvPr>
            <p:ph sz="quarter" idx="11"/>
          </p:nvPr>
        </p:nvSpPr>
        <p:spPr>
          <a:xfrm>
            <a:off x="609600" y="914400"/>
            <a:ext cx="5414963"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xmlns:p14="http://schemas.microsoft.com/office/powerpoint/2010/main" xmlns="" id="{4E9B68EA-4A98-4398-BBF4-205E456744B4}"/>
              </a:ext>
            </a:extLst>
          </p:cNvPr>
          <p:cNvSpPr>
            <a:spLocks noGrp="1"/>
          </p:cNvSpPr>
          <p:nvPr>
            <p:ph sz="quarter" idx="12"/>
          </p:nvPr>
        </p:nvSpPr>
        <p:spPr>
          <a:xfrm>
            <a:off x="6162675" y="914400"/>
            <a:ext cx="541972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377837" y="914400"/>
            <a:ext cx="7204563"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118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6" name="Content Placeholder 2"/>
          <p:cNvSpPr>
            <a:spLocks noGrp="1"/>
          </p:cNvSpPr>
          <p:nvPr>
            <p:ph idx="11" hasCustomPrompt="1"/>
          </p:nvPr>
        </p:nvSpPr>
        <p:spPr>
          <a:xfrm>
            <a:off x="609600" y="914400"/>
            <a:ext cx="10972800" cy="587830"/>
          </a:xfrm>
          <a:prstGeom prst="rect">
            <a:avLst/>
          </a:prstGeom>
        </p:spPr>
        <p:txBody>
          <a:bodyPr>
            <a:noAutofit/>
          </a:bodyPr>
          <a:lstStyle/>
          <a:p>
            <a:pPr lvl="0"/>
            <a:r>
              <a:rPr lang="en-US" dirty="0"/>
              <a:t>Click to edit Master text styles</a:t>
            </a:r>
          </a:p>
        </p:txBody>
      </p:sp>
      <p:sp>
        <p:nvSpPr>
          <p:cNvPr id="16" name="Content Placeholder 15">
            <a:extLst>
              <a:ext uri="{FF2B5EF4-FFF2-40B4-BE49-F238E27FC236}">
                <a16:creationId xmlns:a16="http://schemas.microsoft.com/office/drawing/2014/main" xmlns:p14="http://schemas.microsoft.com/office/powerpoint/2010/main" xmlns="" id="{32859F83-E3E3-4345-83AB-12C9183F59E8}"/>
              </a:ext>
            </a:extLst>
          </p:cNvPr>
          <p:cNvSpPr>
            <a:spLocks noGrp="1"/>
          </p:cNvSpPr>
          <p:nvPr>
            <p:ph sz="quarter" idx="12"/>
          </p:nvPr>
        </p:nvSpPr>
        <p:spPr>
          <a:xfrm>
            <a:off x="609600" y="1687513"/>
            <a:ext cx="5407025" cy="4478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xmlns:p14="http://schemas.microsoft.com/office/powerpoint/2010/main" xmlns="" id="{4A9AFF7D-D413-42E0-86B9-4049720DFF42}"/>
              </a:ext>
            </a:extLst>
          </p:cNvPr>
          <p:cNvSpPr>
            <a:spLocks noGrp="1"/>
          </p:cNvSpPr>
          <p:nvPr>
            <p:ph sz="quarter" idx="13"/>
          </p:nvPr>
        </p:nvSpPr>
        <p:spPr>
          <a:xfrm>
            <a:off x="6180524" y="1687513"/>
            <a:ext cx="5401872" cy="4478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70275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2" name="Content Placeholder 11">
            <a:extLst>
              <a:ext uri="{FF2B5EF4-FFF2-40B4-BE49-F238E27FC236}">
                <a16:creationId xmlns:a16="http://schemas.microsoft.com/office/drawing/2014/main" xmlns:p14="http://schemas.microsoft.com/office/powerpoint/2010/main" xmlns="" id="{A4A39F82-4F84-4F7C-A7E0-574DD4A2D2EF}"/>
              </a:ext>
            </a:extLst>
          </p:cNvPr>
          <p:cNvSpPr>
            <a:spLocks noGrp="1"/>
          </p:cNvSpPr>
          <p:nvPr>
            <p:ph sz="quarter" idx="11"/>
          </p:nvPr>
        </p:nvSpPr>
        <p:spPr>
          <a:xfrm>
            <a:off x="609600" y="914400"/>
            <a:ext cx="7264400"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xmlns:p14="http://schemas.microsoft.com/office/powerpoint/2010/main" xmlns="" id="{A5807AFE-9169-4709-B0F3-68880FE5EBF5}"/>
              </a:ext>
            </a:extLst>
          </p:cNvPr>
          <p:cNvSpPr>
            <a:spLocks noGrp="1"/>
          </p:cNvSpPr>
          <p:nvPr>
            <p:ph sz="quarter" idx="12"/>
          </p:nvPr>
        </p:nvSpPr>
        <p:spPr>
          <a:xfrm>
            <a:off x="8011855" y="914400"/>
            <a:ext cx="357054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4" name="Text Placeholder 3">
            <a:extLst>
              <a:ext uri="{FF2B5EF4-FFF2-40B4-BE49-F238E27FC236}">
                <a16:creationId xmlns:a16="http://schemas.microsoft.com/office/drawing/2014/main" xmlns:p15="http://schemas.microsoft.com/office/powerpoint/2012/main" xmlns:p14="http://schemas.microsoft.com/office/powerpoint/2010/main" xmlns="" id="{B62C14BA-62A4-47F1-B37F-627F80BCE6F0}"/>
              </a:ext>
            </a:extLst>
          </p:cNvPr>
          <p:cNvSpPr>
            <a:spLocks noGrp="1"/>
          </p:cNvSpPr>
          <p:nvPr>
            <p:ph type="body" idx="1"/>
          </p:nvPr>
        </p:nvSpPr>
        <p:spPr>
          <a:xfrm>
            <a:off x="609600" y="911225"/>
            <a:ext cx="10972800" cy="525462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green and blue arrow&#10;&#10;Description automatically generated">
            <a:extLst>
              <a:ext uri="{FF2B5EF4-FFF2-40B4-BE49-F238E27FC236}">
                <a16:creationId xmlns:a16="http://schemas.microsoft.com/office/drawing/2014/main" xmlns:p15="http://schemas.microsoft.com/office/powerpoint/2012/main" xmlns:p14="http://schemas.microsoft.com/office/powerpoint/2010/main" xmlns="" id="{DC8CE3FD-E414-E53C-46D1-374F509AABB3}"/>
              </a:ext>
            </a:extLst>
          </p:cNvPr>
          <p:cNvPicPr>
            <a:picLocks noChangeAspect="1"/>
          </p:cNvPicPr>
          <p:nvPr userDrawn="1"/>
        </p:nvPicPr>
        <p:blipFill rotWithShape="1">
          <a:blip r:embed="rId15"/>
          <a:srcRect b="97344"/>
          <a:stretch/>
        </p:blipFill>
        <p:spPr>
          <a:xfrm>
            <a:off x="0" y="-494"/>
            <a:ext cx="12187946" cy="182146"/>
          </a:xfrm>
          <a:prstGeom prst="rect">
            <a:avLst/>
          </a:prstGeom>
        </p:spPr>
      </p:pic>
      <p:grpSp>
        <p:nvGrpSpPr>
          <p:cNvPr id="7" name="Graphic 8">
            <a:extLst>
              <a:ext uri="{FF2B5EF4-FFF2-40B4-BE49-F238E27FC236}">
                <a16:creationId xmlns:a16="http://schemas.microsoft.com/office/drawing/2014/main" xmlns:p15="http://schemas.microsoft.com/office/powerpoint/2012/main" xmlns:p14="http://schemas.microsoft.com/office/powerpoint/2010/main" xmlns="" id="{647D5F7B-5F3F-540F-E185-DA749AA28B06}"/>
              </a:ext>
            </a:extLst>
          </p:cNvPr>
          <p:cNvGrpSpPr/>
          <p:nvPr userDrawn="1"/>
        </p:nvGrpSpPr>
        <p:grpSpPr>
          <a:xfrm>
            <a:off x="265625" y="6323271"/>
            <a:ext cx="1249223" cy="369648"/>
            <a:chOff x="265625" y="6323271"/>
            <a:chExt cx="1249223" cy="369648"/>
          </a:xfrm>
          <a:solidFill>
            <a:srgbClr val="000000"/>
          </a:solidFill>
        </p:grpSpPr>
        <p:grpSp>
          <p:nvGrpSpPr>
            <p:cNvPr id="8" name="Graphic 8">
              <a:extLst>
                <a:ext uri="{FF2B5EF4-FFF2-40B4-BE49-F238E27FC236}">
                  <a16:creationId xmlns:a16="http://schemas.microsoft.com/office/drawing/2014/main" xmlns:p15="http://schemas.microsoft.com/office/powerpoint/2012/main" xmlns:p14="http://schemas.microsoft.com/office/powerpoint/2010/main" xmlns="" id="{9A2DA8F8-F0AC-0D6F-7D50-FC55E93A583C}"/>
                </a:ext>
              </a:extLst>
            </p:cNvPr>
            <p:cNvGrpSpPr/>
            <p:nvPr/>
          </p:nvGrpSpPr>
          <p:grpSpPr>
            <a:xfrm>
              <a:off x="745455" y="6594444"/>
              <a:ext cx="722662" cy="98475"/>
              <a:chOff x="745455" y="6594444"/>
              <a:chExt cx="722662" cy="98475"/>
            </a:xfrm>
            <a:solidFill>
              <a:srgbClr val="000000"/>
            </a:solidFill>
          </p:grpSpPr>
          <p:sp>
            <p:nvSpPr>
              <p:cNvPr id="28" name="Freeform 49">
                <a:extLst>
                  <a:ext uri="{FF2B5EF4-FFF2-40B4-BE49-F238E27FC236}">
                    <a16:creationId xmlns:a16="http://schemas.microsoft.com/office/drawing/2014/main" xmlns:p15="http://schemas.microsoft.com/office/powerpoint/2012/main" xmlns:p14="http://schemas.microsoft.com/office/powerpoint/2010/main" xmlns="" id="{2D6F73BE-45E1-398A-3446-D05B3B48E3D8}"/>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9" name="Freeform 50">
                <a:extLst>
                  <a:ext uri="{FF2B5EF4-FFF2-40B4-BE49-F238E27FC236}">
                    <a16:creationId xmlns:a16="http://schemas.microsoft.com/office/drawing/2014/main" xmlns:p15="http://schemas.microsoft.com/office/powerpoint/2012/main" xmlns:p14="http://schemas.microsoft.com/office/powerpoint/2010/main" xmlns="" id="{464D58F2-2DED-AB1A-E8AA-E58D26DF4B8B}"/>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0" name="Freeform 51">
                <a:extLst>
                  <a:ext uri="{FF2B5EF4-FFF2-40B4-BE49-F238E27FC236}">
                    <a16:creationId xmlns:a16="http://schemas.microsoft.com/office/drawing/2014/main" xmlns:p15="http://schemas.microsoft.com/office/powerpoint/2012/main" xmlns:p14="http://schemas.microsoft.com/office/powerpoint/2010/main" xmlns="" id="{D1EDEFAE-EE1E-B5D6-C340-0BFA89609D6B}"/>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1" name="Freeform 52">
                <a:extLst>
                  <a:ext uri="{FF2B5EF4-FFF2-40B4-BE49-F238E27FC236}">
                    <a16:creationId xmlns:a16="http://schemas.microsoft.com/office/drawing/2014/main" xmlns:p15="http://schemas.microsoft.com/office/powerpoint/2012/main" xmlns:p14="http://schemas.microsoft.com/office/powerpoint/2010/main" xmlns="" id="{D6EBC984-F9B1-BF23-EDB8-427CD64B51BF}"/>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2" name="Freeform 53">
                <a:extLst>
                  <a:ext uri="{FF2B5EF4-FFF2-40B4-BE49-F238E27FC236}">
                    <a16:creationId xmlns:a16="http://schemas.microsoft.com/office/drawing/2014/main" xmlns:p15="http://schemas.microsoft.com/office/powerpoint/2012/main" xmlns:p14="http://schemas.microsoft.com/office/powerpoint/2010/main" xmlns="" id="{C87654C1-D6B9-DE38-8E4F-58F160335F3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3" name="Freeform 54">
                <a:extLst>
                  <a:ext uri="{FF2B5EF4-FFF2-40B4-BE49-F238E27FC236}">
                    <a16:creationId xmlns:a16="http://schemas.microsoft.com/office/drawing/2014/main" xmlns:p15="http://schemas.microsoft.com/office/powerpoint/2012/main" xmlns:p14="http://schemas.microsoft.com/office/powerpoint/2010/main" xmlns="" id="{5022E85B-9C37-B458-EA34-346696B22251}"/>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4" name="Freeform 55">
                <a:extLst>
                  <a:ext uri="{FF2B5EF4-FFF2-40B4-BE49-F238E27FC236}">
                    <a16:creationId xmlns:a16="http://schemas.microsoft.com/office/drawing/2014/main" xmlns:p15="http://schemas.microsoft.com/office/powerpoint/2012/main" xmlns:p14="http://schemas.microsoft.com/office/powerpoint/2010/main" xmlns="" id="{348C121E-7206-7BDA-BCD5-062E43ABEA6D}"/>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5" name="Freeform 56">
                <a:extLst>
                  <a:ext uri="{FF2B5EF4-FFF2-40B4-BE49-F238E27FC236}">
                    <a16:creationId xmlns:a16="http://schemas.microsoft.com/office/drawing/2014/main" xmlns:p15="http://schemas.microsoft.com/office/powerpoint/2012/main" xmlns:p14="http://schemas.microsoft.com/office/powerpoint/2010/main" xmlns="" id="{E5BE0481-3870-97A7-BD35-75B4CC6411A7}"/>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6" name="Freeform 57">
                <a:extLst>
                  <a:ext uri="{FF2B5EF4-FFF2-40B4-BE49-F238E27FC236}">
                    <a16:creationId xmlns:a16="http://schemas.microsoft.com/office/drawing/2014/main" xmlns:p15="http://schemas.microsoft.com/office/powerpoint/2012/main" xmlns:p14="http://schemas.microsoft.com/office/powerpoint/2010/main" xmlns="" id="{8260598A-6D89-671E-E848-BABB4F5B6A5B}"/>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7" name="Freeform 58">
                <a:extLst>
                  <a:ext uri="{FF2B5EF4-FFF2-40B4-BE49-F238E27FC236}">
                    <a16:creationId xmlns:a16="http://schemas.microsoft.com/office/drawing/2014/main" xmlns:p15="http://schemas.microsoft.com/office/powerpoint/2012/main" xmlns:p14="http://schemas.microsoft.com/office/powerpoint/2010/main" xmlns="" id="{BAADFA55-635C-B4C1-3F65-F52E382D7BBB}"/>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nvGrpSpPr>
            <p:cNvPr id="9" name="Graphic 8">
              <a:extLst>
                <a:ext uri="{FF2B5EF4-FFF2-40B4-BE49-F238E27FC236}">
                  <a16:creationId xmlns:a16="http://schemas.microsoft.com/office/drawing/2014/main" xmlns:p15="http://schemas.microsoft.com/office/powerpoint/2012/main" xmlns:p14="http://schemas.microsoft.com/office/powerpoint/2010/main" xmlns="" id="{24CEFC4C-77CC-47B6-3552-7A2BA10E8686}"/>
                </a:ext>
              </a:extLst>
            </p:cNvPr>
            <p:cNvGrpSpPr/>
            <p:nvPr/>
          </p:nvGrpSpPr>
          <p:grpSpPr>
            <a:xfrm>
              <a:off x="265625" y="6323271"/>
              <a:ext cx="1249223" cy="190348"/>
              <a:chOff x="265625" y="6323271"/>
              <a:chExt cx="1249223" cy="190348"/>
            </a:xfrm>
            <a:solidFill>
              <a:srgbClr val="000000"/>
            </a:solidFill>
          </p:grpSpPr>
          <p:sp>
            <p:nvSpPr>
              <p:cNvPr id="18" name="Freeform 60">
                <a:extLst>
                  <a:ext uri="{FF2B5EF4-FFF2-40B4-BE49-F238E27FC236}">
                    <a16:creationId xmlns:a16="http://schemas.microsoft.com/office/drawing/2014/main" xmlns:p15="http://schemas.microsoft.com/office/powerpoint/2012/main" xmlns:p14="http://schemas.microsoft.com/office/powerpoint/2010/main" xmlns="" id="{EF4966E6-27E2-796A-0AC6-3CAF4224C8F3}"/>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1" name="Freeform 61">
                <a:extLst>
                  <a:ext uri="{FF2B5EF4-FFF2-40B4-BE49-F238E27FC236}">
                    <a16:creationId xmlns:a16="http://schemas.microsoft.com/office/drawing/2014/main" xmlns:p15="http://schemas.microsoft.com/office/powerpoint/2012/main" xmlns:p14="http://schemas.microsoft.com/office/powerpoint/2010/main" xmlns="" id="{23F6BEF8-207E-3A22-A0D3-BC4BA9E3E2C8}"/>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2" name="Freeform 62">
                <a:extLst>
                  <a:ext uri="{FF2B5EF4-FFF2-40B4-BE49-F238E27FC236}">
                    <a16:creationId xmlns:a16="http://schemas.microsoft.com/office/drawing/2014/main" xmlns:p15="http://schemas.microsoft.com/office/powerpoint/2012/main" xmlns:p14="http://schemas.microsoft.com/office/powerpoint/2010/main" xmlns="" id="{B6042717-4A8B-7D02-4218-C8F59746CA8B}"/>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4" name="Freeform 63">
                <a:extLst>
                  <a:ext uri="{FF2B5EF4-FFF2-40B4-BE49-F238E27FC236}">
                    <a16:creationId xmlns:a16="http://schemas.microsoft.com/office/drawing/2014/main" xmlns:p15="http://schemas.microsoft.com/office/powerpoint/2012/main" xmlns:p14="http://schemas.microsoft.com/office/powerpoint/2010/main" xmlns="" id="{6E83B190-8BD3-FEFD-7522-EF1C19348EE9}"/>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5" name="Freeform 64">
                <a:extLst>
                  <a:ext uri="{FF2B5EF4-FFF2-40B4-BE49-F238E27FC236}">
                    <a16:creationId xmlns:a16="http://schemas.microsoft.com/office/drawing/2014/main" xmlns:p15="http://schemas.microsoft.com/office/powerpoint/2012/main" xmlns:p14="http://schemas.microsoft.com/office/powerpoint/2010/main" xmlns="" id="{176EFABD-80A9-3E3A-BD0E-A86FC6D862C4}"/>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6" name="Freeform 65">
                <a:extLst>
                  <a:ext uri="{FF2B5EF4-FFF2-40B4-BE49-F238E27FC236}">
                    <a16:creationId xmlns:a16="http://schemas.microsoft.com/office/drawing/2014/main" xmlns:p15="http://schemas.microsoft.com/office/powerpoint/2012/main" xmlns:p14="http://schemas.microsoft.com/office/powerpoint/2010/main" xmlns="" id="{590D5FA0-E943-5DEA-AB75-CECAFD1F30E8}"/>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7" name="Freeform 66">
                <a:extLst>
                  <a:ext uri="{FF2B5EF4-FFF2-40B4-BE49-F238E27FC236}">
                    <a16:creationId xmlns:a16="http://schemas.microsoft.com/office/drawing/2014/main" xmlns:p15="http://schemas.microsoft.com/office/powerpoint/2012/main" xmlns:p14="http://schemas.microsoft.com/office/powerpoint/2010/main" xmlns="" id="{3BDC2549-55D4-43DB-3070-2CBF8BAA871B}"/>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spTree>
    <p:custDataLst>
      <p:tags r:id="rId14"/>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722" r:id="rId1"/>
    <p:sldLayoutId id="2147483725" r:id="rId2"/>
    <p:sldLayoutId id="2147483729" r:id="rId3"/>
    <p:sldLayoutId id="2147483718" r:id="rId4"/>
    <p:sldLayoutId id="2147483705" r:id="rId5"/>
    <p:sldLayoutId id="2147483690" r:id="rId6"/>
    <p:sldLayoutId id="2147483719" r:id="rId7"/>
    <p:sldLayoutId id="2147483727" r:id="rId8"/>
    <p:sldLayoutId id="2147483700" r:id="rId9"/>
    <p:sldLayoutId id="2147483710" r:id="rId10"/>
    <p:sldLayoutId id="2147483716" r:id="rId11"/>
    <p:sldLayoutId id="2147483728" r:id="rId12"/>
  </p:sldLayoutIdLst>
  <p:hf hdr="0" ftr="0" dt="0"/>
  <p:txStyles>
    <p:titleStyle>
      <a:lvl1pPr algn="l" defTabSz="914400" rtl="0" eaLnBrk="1" latinLnBrk="0" hangingPunct="1">
        <a:lnSpc>
          <a:spcPts val="2400"/>
        </a:lnSpc>
        <a:spcBef>
          <a:spcPct val="0"/>
        </a:spcBef>
        <a:buNone/>
        <a:defRPr sz="2200" b="0" kern="1200" baseline="0">
          <a:solidFill>
            <a:schemeClr val="accent2"/>
          </a:solidFill>
          <a:latin typeface="Arial" panose="020B0604020202020204" pitchFamily="34" charset="0"/>
          <a:ea typeface="+mj-ea"/>
          <a:cs typeface="Arial" panose="020B0604020202020204" pitchFamily="34" charset="0"/>
        </a:defRPr>
      </a:lvl1pPr>
    </p:titleStyle>
    <p:bodyStyle>
      <a:lvl1pPr marL="292100" indent="-292100" algn="l" defTabSz="914400" rtl="0" eaLnBrk="1" latinLnBrk="0" hangingPunct="1">
        <a:lnSpc>
          <a:spcPts val="2000"/>
        </a:lnSpc>
        <a:spcBef>
          <a:spcPts val="1200"/>
        </a:spcBef>
        <a:buClrTx/>
        <a:buSzPct val="90000"/>
        <a:buFontTx/>
        <a:buNone/>
        <a:defRPr sz="1800" kern="1200" baseline="0">
          <a:solidFill>
            <a:schemeClr val="tx2"/>
          </a:solidFill>
          <a:latin typeface="Arial" panose="020B0604020202020204" pitchFamily="34" charset="0"/>
          <a:ea typeface="+mn-ea"/>
          <a:cs typeface="Arial" panose="020B0604020202020204" pitchFamily="34" charset="0"/>
        </a:defRPr>
      </a:lvl1pPr>
      <a:lvl2pPr marL="569913" indent="-277813" algn="l" defTabSz="914400" rtl="0" eaLnBrk="1" latinLnBrk="0" hangingPunct="1">
        <a:lnSpc>
          <a:spcPts val="2000"/>
        </a:lnSpc>
        <a:spcBef>
          <a:spcPts val="1200"/>
        </a:spcBef>
        <a:buClrTx/>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2pPr>
      <a:lvl3pPr marL="862013" indent="-292100"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139825" indent="-277813"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1431925" indent="-292100" algn="l" defTabSz="85725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90000"/>
        </a:lnSpc>
        <a:spcBef>
          <a:spcPts val="12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p14="http://schemas.microsoft.com/office/powerpoint/2010/main" xmlns:a16="http://schemas.microsoft.com/office/drawing/2014/main" xmlns="">
        <p15:guide id="1" orient="horz" pos="3884"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30.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3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3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39.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0.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44.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45.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5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5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5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55.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5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58.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59.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60.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0.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2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click to edit"/>
          <p:cNvSpPr>
            <a:spLocks noGrp="1"/>
          </p:cNvSpPr>
          <p:nvPr>
            <p:ph type="title"/>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a:t>Metrics, Views, and Reports</a:t>
            </a:r>
          </a:p>
        </p:txBody>
      </p:sp>
      <p:grpSp>
        <p:nvGrpSpPr>
          <p:cNvPr id="55" name="Graphic 8">
            <a:extLst>
              <a:ext uri="{FF2B5EF4-FFF2-40B4-BE49-F238E27FC236}">
                <a16:creationId xmlns:a16="http://schemas.microsoft.com/office/drawing/2014/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5" name="Freeform: Shape 3">
            <a:extLst>
              <a:ext uri="{FF2B5EF4-FFF2-40B4-BE49-F238E27FC236}">
                <a16:creationId xmlns:a16="http://schemas.microsoft.com/office/drawing/2014/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
        <p:nvSpPr>
          <p:cNvPr id="1000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Outline the role of metrics in VCF Operations</a:t>
            </a:r>
          </a:p>
          <a:p>
            <a:pPr>
              <a:buFont typeface="Arial" pitchFamily="34" charset="0"/>
              <a:buChar char="•"/>
            </a:pPr>
            <a:r>
              <a:rPr/>
              <a:t>Distinguish between metrics and properties</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Creating and Managing Views</a:t>
            </a:r>
          </a:p>
        </p:txBody>
      </p:sp>
      <p:sp>
        <p:nvSpPr>
          <p:cNvPr id="1003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Outline the role of views in VCF Operations</a:t>
            </a:r>
          </a:p>
          <a:p>
            <a:pPr>
              <a:buFont typeface="Arial" pitchFamily="34" charset="0"/>
              <a:buChar char="•"/>
            </a:pPr>
            <a:r>
              <a:rPr/>
              <a:t>Create a basic custom view and configure view settings</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Views</a:t>
            </a:r>
          </a:p>
        </p:txBody>
      </p:sp>
      <p:pic>
        <p:nvPicPr>
          <p:cNvPr id="3" name="Content Placeholder 2|1517|972" descr="a screenshot of a computer"/>
          <p:cNvPicPr>
            <a:picLocks noGrp="1" noChangeAspect="1"/>
          </p:cNvPicPr>
          <p:nvPr>
            <p:ph sz="half" idx="1"/>
          </p:nvPr>
        </p:nvPicPr>
        <p:blipFill>
          <a:blip r:embed="rId4"/>
          <a:stretch>
            <a:fillRect/>
          </a:stretch>
        </p:blipFill>
        <p:spPr>
          <a:xfrm>
            <a:off x="4377837" y="914400"/>
            <a:ext cx="7204563" cy="4616239"/>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 View in the VCF Operations console can display metrics collected from the environment. Views are also reusable building blocks for building dashboards and reports.</a:t>
            </a:r>
          </a:p>
          <a:p>
            <a:pPr marL="0" indent="0">
              <a:buNone/>
            </a:pPr>
            <a:r>
              <a:rPr/>
              <a:t>You can display and manage views by clicking </a:t>
            </a:r>
            <a:r>
              <a:rPr lang="en-US" b="1" dirty="0">
                <a:solidFill>
                  <a:srgbClr val="000000"/>
                </a:solidFill>
                <a:latin typeface="Arial" panose="020B0604020202020204" pitchFamily="34" charset="0"/>
                <a:cs typeface="Arial" panose="020B0604020202020204" pitchFamily="34" charset="0"/>
              </a:rPr>
              <a:t>Infrastructure Operations &gt; Dashboards &amp; Reports &gt; Views</a:t>
            </a:r>
            <a:r>
              <a:rPr/>
              <a:t>.</a:t>
            </a:r>
          </a:p>
          <a:p>
            <a:pPr marL="0" indent="0">
              <a:buNone/>
            </a:pPr>
            <a:r>
              <a:rPr/>
              <a:t>In the </a:t>
            </a:r>
            <a:r>
              <a:rPr lang="en-US" b="1" dirty="0">
                <a:solidFill>
                  <a:srgbClr val="000000"/>
                </a:solidFill>
                <a:latin typeface="Arial" panose="020B0604020202020204" pitchFamily="34" charset="0"/>
                <a:cs typeface="Arial" panose="020B0604020202020204" pitchFamily="34" charset="0"/>
              </a:rPr>
              <a:t>Views</a:t>
            </a:r>
            <a:r>
              <a:rPr/>
              <a:t> pane, click </a:t>
            </a:r>
            <a:r>
              <a:rPr lang="en-US" b="1" dirty="0">
                <a:solidFill>
                  <a:srgbClr val="000000"/>
                </a:solidFill>
                <a:latin typeface="Arial" panose="020B0604020202020204" pitchFamily="34" charset="0"/>
                <a:cs typeface="Arial" panose="020B0604020202020204" pitchFamily="34" charset="0"/>
              </a:rPr>
              <a:t>Manage</a:t>
            </a:r>
            <a:r>
              <a:rPr/>
              <a:t> to see all the views currently available.</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Predefined Views</a:t>
            </a:r>
          </a:p>
        </p:txBody>
      </p:sp>
      <p:pic>
        <p:nvPicPr>
          <p:cNvPr id="3" name="Content Placeholder 2|1383|979" descr="graphical user interface, text, application, email"/>
          <p:cNvPicPr>
            <a:picLocks noGrp="1" noChangeAspect="1"/>
          </p:cNvPicPr>
          <p:nvPr>
            <p:ph sz="half" idx="1"/>
          </p:nvPr>
        </p:nvPicPr>
        <p:blipFill>
          <a:blip r:embed="rId4"/>
          <a:stretch>
            <a:fillRect/>
          </a:stretch>
        </p:blipFill>
        <p:spPr>
          <a:xfrm>
            <a:off x="4377837" y="914400"/>
            <a:ext cx="7204563" cy="5099976"/>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Predefined views are available in VCF Operations. Each view is based on a subject.</a:t>
            </a:r>
          </a:p>
          <a:p>
            <a:pPr marL="0" indent="0">
              <a:buNone/>
            </a:pPr>
            <a:r>
              <a:rPr/>
              <a:t>A view presents collected information for VCF and other objects in your environment in a certain way depending on the view type.</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Creating a Custom View</a:t>
            </a:r>
          </a:p>
        </p:txBody>
      </p:sp>
      <p:pic>
        <p:nvPicPr>
          <p:cNvPr id="3" name="Content Placeholder 2|1309|944" descr="graphical user interface, application, table"/>
          <p:cNvPicPr>
            <a:picLocks noGrp="1" noChangeAspect="1"/>
          </p:cNvPicPr>
          <p:nvPr>
            <p:ph sz="half" idx="1"/>
          </p:nvPr>
        </p:nvPicPr>
        <p:blipFill>
          <a:blip r:embed="rId4"/>
          <a:stretch>
            <a:fillRect/>
          </a:stretch>
        </p:blipFill>
        <p:spPr>
          <a:xfrm>
            <a:off x="4377837" y="914400"/>
            <a:ext cx="7204563" cy="5195651"/>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You can create a custom view to collect and display information for a specific object. To add a new view, click the </a:t>
            </a:r>
            <a:r>
              <a:rPr lang="en-US" b="1" dirty="0">
                <a:solidFill>
                  <a:srgbClr val="000000"/>
                </a:solidFill>
                <a:latin typeface="Arial" panose="020B0604020202020204" pitchFamily="34" charset="0"/>
                <a:cs typeface="Arial" panose="020B0604020202020204" pitchFamily="34" charset="0"/>
              </a:rPr>
              <a:t>ADD</a:t>
            </a:r>
            <a:r>
              <a:rPr/>
              <a:t> button or click </a:t>
            </a:r>
            <a:r>
              <a:rPr lang="en-US" b="1" dirty="0">
                <a:solidFill>
                  <a:srgbClr val="000000"/>
                </a:solidFill>
                <a:latin typeface="Arial" panose="020B0604020202020204" pitchFamily="34" charset="0"/>
                <a:cs typeface="Arial" panose="020B0604020202020204" pitchFamily="34" charset="0"/>
              </a:rPr>
              <a:t>+ Create</a:t>
            </a:r>
            <a:r>
              <a:rPr/>
              <a: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need to complete the following tasks when creating a custom view:</a:t>
            </a:r>
          </a:p>
          <a:p>
            <a:pPr>
              <a:buFont typeface="+mj-lt"/>
              <a:buAutoNum type="arabicPeriod"/>
            </a:pPr>
            <a:r>
              <a:rPr/>
              <a:t>Specify the view type.</a:t>
            </a:r>
          </a:p>
          <a:p>
            <a:pPr>
              <a:buFont typeface="+mj-lt"/>
              <a:buAutoNum type="arabicPeriod" startAt="2"/>
            </a:pPr>
            <a:r>
              <a:rPr/>
              <a:t>Configure subjects and metrics.</a:t>
            </a:r>
          </a:p>
          <a:p>
            <a:pPr>
              <a:buFont typeface="+mj-lt"/>
              <a:buAutoNum type="arabicPeriod" startAt="3"/>
            </a:pPr>
            <a:r>
              <a:rPr/>
              <a:t>Configure the time settings.</a:t>
            </a:r>
          </a:p>
          <a:p>
            <a:pPr>
              <a:buFont typeface="+mj-lt"/>
              <a:buAutoNum type="arabicPeriod" startAt="4"/>
            </a:pPr>
            <a:r>
              <a:rPr/>
              <a:t>Add any data filter.</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View Types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When you create a view, you first need to choose a view type. Each type of view helps you to interpret metrics and properties in a different way.</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view types are available to choose from:</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List</a:t>
            </a:r>
            <a:r>
              <a:rPr/>
              <a:t> views: Provide tabular data about specific objects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Summary</a:t>
            </a:r>
            <a:r>
              <a:rPr/>
              <a:t> views: Provide tabular data about the use of resources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Trend</a:t>
            </a:r>
            <a:r>
              <a:rPr/>
              <a:t> views: Use historic data to generate trends and forecasts for resource use and availability</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Distribution</a:t>
            </a:r>
            <a:r>
              <a:rPr/>
              <a:t> views: Provide aggregated data about resource distribution</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Text</a:t>
            </a:r>
            <a:r>
              <a:rPr/>
              <a:t> views: Allow you to insert provided text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Image</a:t>
            </a:r>
            <a:r>
              <a:rPr/>
              <a:t> views: Allow you to insert a static image</a:t>
            </a:r>
          </a:p>
        </p:txBody>
      </p:sp>
      <p:pic>
        <p:nvPicPr>
          <p:cNvPr id="18" name="Content Placeholder 17|719|604" descr="graphical user interface, application">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215960" y="1687513"/>
            <a:ext cx="5331000" cy="4478337"/>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Specifying the View Name and Configuration</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must specify the name and description of the view as they appear in the list of views on the </a:t>
            </a:r>
            <a:r>
              <a:rPr lang="en-US" b="1" dirty="0">
                <a:solidFill>
                  <a:srgbClr val="000000"/>
                </a:solidFill>
                <a:latin typeface="Arial" panose="020B0604020202020204" pitchFamily="34" charset="0"/>
                <a:cs typeface="Arial" panose="020B0604020202020204" pitchFamily="34" charset="0"/>
              </a:rPr>
              <a:t>Views</a:t>
            </a:r>
            <a:r>
              <a:rPr/>
              <a:t> page. Click </a:t>
            </a:r>
            <a:r>
              <a:rPr lang="en-US" b="1" dirty="0">
                <a:solidFill>
                  <a:srgbClr val="000000"/>
                </a:solidFill>
                <a:latin typeface="Arial" panose="020B0604020202020204" pitchFamily="34" charset="0"/>
                <a:cs typeface="Arial" panose="020B0604020202020204" pitchFamily="34" charset="0"/>
              </a:rPr>
              <a:t>Settings</a:t>
            </a:r>
            <a:r>
              <a:rPr/>
              <a:t> to configure visibility for the view.</a:t>
            </a:r>
          </a:p>
        </p:txBody>
      </p:sp>
      <p:pic>
        <p:nvPicPr>
          <p:cNvPr id="8" name="Content Placeholder 7|908|494"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883990" y="1582738"/>
            <a:ext cx="8424020" cy="4583112"/>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Configuring View Visibility Settings</a:t>
            </a:r>
          </a:p>
        </p:txBody>
      </p:sp>
      <p:pic>
        <p:nvPicPr>
          <p:cNvPr id="3" name="Content Placeholder 2|1184|985" descr="graphical user interface, application"/>
          <p:cNvPicPr>
            <a:picLocks noGrp="1" noChangeAspect="1"/>
          </p:cNvPicPr>
          <p:nvPr>
            <p:ph sz="half" idx="1"/>
          </p:nvPr>
        </p:nvPicPr>
        <p:blipFill>
          <a:blip r:embed="rId4"/>
          <a:stretch>
            <a:fillRect/>
          </a:stretch>
        </p:blipFill>
        <p:spPr>
          <a:xfrm>
            <a:off x="4823917" y="914400"/>
            <a:ext cx="6312402"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In View Visibility Settings, you can specify where the view appears and where it can be reused, such as when creating Dashboards and Reports.</a:t>
            </a:r>
          </a:p>
          <a:p>
            <a:pPr marL="0" indent="0">
              <a:buNone/>
            </a:pPr>
            <a:r>
              <a:rPr/>
              <a:t>You can customize result display, such as items per page, maximum plot lines, etc. This setting varies based on different view types.</a:t>
            </a:r>
          </a:p>
          <a:p>
            <a:pPr marL="0" indent="0">
              <a:buNone/>
            </a:pPr>
            <a:r>
              <a:rPr/>
              <a:t>You can also specify object types in which the view is not available.</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Adding Data Subject</a:t>
            </a:r>
          </a:p>
        </p:txBody>
      </p:sp>
      <p:pic>
        <p:nvPicPr>
          <p:cNvPr id="3" name="Content Placeholder 2|2759|2286" descr="graphical user interface"/>
          <p:cNvPicPr>
            <a:picLocks noGrp="1" noChangeAspect="1"/>
          </p:cNvPicPr>
          <p:nvPr>
            <p:ph sz="half" idx="1"/>
          </p:nvPr>
        </p:nvPicPr>
        <p:blipFill>
          <a:blip r:embed="rId4"/>
          <a:stretch>
            <a:fillRect/>
          </a:stretch>
        </p:blipFill>
        <p:spPr>
          <a:xfrm>
            <a:off x="4811100" y="914400"/>
            <a:ext cx="6338036"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When creating a view, you need to specify the data subjects for this view. A subject is the base object type for which the view shows information.</a:t>
            </a:r>
          </a:p>
          <a:p>
            <a:pPr marL="0" indent="0">
              <a:buNone/>
            </a:pPr>
            <a:r>
              <a:rPr/>
              <a:t>You can use the </a:t>
            </a:r>
            <a:r>
              <a:rPr lang="en-US" b="1" dirty="0">
                <a:solidFill>
                  <a:srgbClr val="000000"/>
                </a:solidFill>
                <a:latin typeface="Arial" panose="020B0604020202020204" pitchFamily="34" charset="0"/>
                <a:cs typeface="Arial" panose="020B0604020202020204" pitchFamily="34" charset="0"/>
              </a:rPr>
              <a:t>Add Subject</a:t>
            </a:r>
            <a:r>
              <a:rPr/>
              <a:t> drop-down menu to select the desired data subjects. Or you can enter keywords in the </a:t>
            </a:r>
            <a:r>
              <a:rPr lang="en-US" b="1" dirty="0">
                <a:solidFill>
                  <a:srgbClr val="000000"/>
                </a:solidFill>
                <a:latin typeface="Arial" panose="020B0604020202020204" pitchFamily="34" charset="0"/>
                <a:cs typeface="Arial" panose="020B0604020202020204" pitchFamily="34" charset="0"/>
              </a:rPr>
              <a:t>Add Subject</a:t>
            </a:r>
            <a:r>
              <a:rPr/>
              <a:t> field and select the desired data subjects from the search result list.</a:t>
            </a:r>
          </a:p>
          <a:p>
            <a:pPr marL="0" indent="0">
              <a:buNone/>
            </a:pPr>
            <a:r>
              <a:rPr/>
              <a:t>The subject that you specify determines where the view is applicable. If you select more than one subject, the view is applicable for each subject.</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Importance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Views and reports provide perspectives on data collected for health, risk, and capacity trending for the objects and fleet in your environment.</a:t>
            </a:r>
          </a:p>
          <a:p>
            <a:pPr marL="0" indent="0">
              <a:buNone/>
            </a:pPr>
            <a:r>
              <a:rPr/>
              <a:t>Although inbuilt views and reports are available to track metric data, you can also create your own custom views and reports for monitoring your environment.</a:t>
            </a:r>
          </a:p>
          <a:p>
            <a:pPr marL="0" indent="0">
              <a:buNone/>
            </a:pPr>
            <a:r>
              <a:rPr/>
              <a:t>You must understand the capabilities of views and reports, and when to use each function to monitor your private cloud deployment.</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Selecting Data Subjects</a:t>
            </a:r>
          </a:p>
        </p:txBody>
      </p:sp>
      <p:pic>
        <p:nvPicPr>
          <p:cNvPr id="3" name="Content Placeholder 2|2790|2315" descr="graphical user interface, application"/>
          <p:cNvPicPr>
            <a:picLocks noGrp="1" noChangeAspect="1"/>
          </p:cNvPicPr>
          <p:nvPr>
            <p:ph sz="half" idx="1"/>
          </p:nvPr>
        </p:nvPicPr>
        <p:blipFill>
          <a:blip r:embed="rId4"/>
          <a:stretch>
            <a:fillRect/>
          </a:stretch>
        </p:blipFill>
        <p:spPr>
          <a:xfrm>
            <a:off x="4815638" y="914400"/>
            <a:ext cx="6328961"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After you select the data subjects, you need to define the data that VCF Operations collects, calculates, and presents in the view.</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When defining data, you can include:</a:t>
            </a:r>
          </a:p>
          <a:p>
            <a:pPr>
              <a:buFont typeface="Arial" pitchFamily="34" charset="0"/>
              <a:buChar char="•"/>
            </a:pPr>
            <a:r>
              <a:rPr/>
              <a:t>Properties</a:t>
            </a:r>
          </a:p>
          <a:p>
            <a:pPr>
              <a:buFont typeface="Arial" pitchFamily="34" charset="0"/>
              <a:buChar char="•"/>
            </a:pPr>
            <a:r>
              <a:rPr/>
              <a:t>Metrics</a:t>
            </a:r>
          </a:p>
          <a:p>
            <a:pPr>
              <a:buFont typeface="Arial" pitchFamily="34" charset="0"/>
              <a:buChar char="•"/>
            </a:pPr>
            <a:r>
              <a:rPr/>
              <a:t>Policies</a:t>
            </a:r>
          </a:p>
          <a:p>
            <a:pPr>
              <a:buFont typeface="Arial" pitchFamily="34" charset="0"/>
              <a:buChar char="•"/>
            </a:pPr>
            <a:r>
              <a:rPr/>
              <a:t>Adapter-provided data</a:t>
            </a:r>
          </a:p>
          <a:p>
            <a:pPr marL="0" indent="0">
              <a:buNone/>
            </a:pPr>
            <a:r>
              <a:rPr/>
              <a:t>To add any data, you need to drag the data from the available data list into the view data area.</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Configuring Data Metrics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For each metric that you drag to the data area, you can configure the general information, transformation type, and advanced settings.</a:t>
            </a:r>
          </a:p>
        </p:txBody>
      </p:sp>
      <p:pic>
        <p:nvPicPr>
          <p:cNvPr id="8" name="Content Placeholder 7|1281|1061"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329286" y="1582738"/>
            <a:ext cx="5533427" cy="4583112"/>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Previewing a View</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preview a view with sample data or live data. To preview the view with live data, you select the subject or a container in which the subject exists.</a:t>
            </a:r>
          </a:p>
        </p:txBody>
      </p:sp>
      <p:pic>
        <p:nvPicPr>
          <p:cNvPr id="8" name="Content Placeholder 7|2687|2234"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339773" y="1582738"/>
            <a:ext cx="5512454" cy="4583112"/>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Configuring Basic Time Settings</a:t>
            </a:r>
          </a:p>
        </p:txBody>
      </p:sp>
      <p:pic>
        <p:nvPicPr>
          <p:cNvPr id="3" name="Content Placeholder 2|1278|1061" descr="graphical user interface"/>
          <p:cNvPicPr>
            <a:picLocks noGrp="1" noChangeAspect="1"/>
          </p:cNvPicPr>
          <p:nvPr>
            <p:ph sz="half" idx="1"/>
          </p:nvPr>
        </p:nvPicPr>
        <p:blipFill>
          <a:blip r:embed="rId4"/>
          <a:stretch>
            <a:fillRect/>
          </a:stretch>
        </p:blipFill>
        <p:spPr>
          <a:xfrm>
            <a:off x="4817370" y="914400"/>
            <a:ext cx="6325497"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Use the time settings to select the time interval of data transformation. These options are available for all view types, except Image.</a:t>
            </a:r>
          </a:p>
          <a:p>
            <a:pPr marL="0" indent="0">
              <a:buNone/>
            </a:pPr>
            <a:r>
              <a:rPr/>
              <a:t>In Basic mode, you can select date ranges. You can set a time range for a past period or set a future date for the end of the time period.</a:t>
            </a:r>
          </a:p>
          <a:p>
            <a:pPr marL="0" indent="0">
              <a:buNone/>
            </a:pPr>
            <a:r>
              <a:rPr/>
              <a:t>When you select a future end date and no data is available, the view is populated by forecast data. Data is collected based on the browser time.</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Configuring Advanced Time Settings</a:t>
            </a:r>
          </a:p>
        </p:txBody>
      </p:sp>
      <p:pic>
        <p:nvPicPr>
          <p:cNvPr id="3" name="Content Placeholder 2|1277|1059" descr="graphical user interface"/>
          <p:cNvPicPr>
            <a:picLocks noGrp="1" noChangeAspect="1"/>
          </p:cNvPicPr>
          <p:nvPr>
            <p:ph sz="half" idx="1"/>
          </p:nvPr>
        </p:nvPicPr>
        <p:blipFill>
          <a:blip r:embed="rId4"/>
          <a:stretch>
            <a:fillRect/>
          </a:stretch>
        </p:blipFill>
        <p:spPr>
          <a:xfrm>
            <a:off x="4813876" y="914400"/>
            <a:ext cx="6332484"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In Advanced mode, you can select any combination of relative or specific start and end dates.</a:t>
            </a:r>
          </a:p>
          <a:p>
            <a:pPr marL="0" indent="0">
              <a:buNone/>
            </a:pPr>
            <a:r>
              <a:rPr/>
              <a:t>To preview the view with live data, you select the subject or a container in which the subject exists.</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Configuring a Data Filter</a:t>
            </a:r>
          </a:p>
        </p:txBody>
      </p:sp>
      <p:pic>
        <p:nvPicPr>
          <p:cNvPr id="3" name="Content Placeholder 2|1372|1166" descr="graphical user interface, application"/>
          <p:cNvPicPr>
            <a:picLocks noGrp="1" noChangeAspect="1"/>
          </p:cNvPicPr>
          <p:nvPr>
            <p:ph sz="half" idx="1"/>
          </p:nvPr>
        </p:nvPicPr>
        <p:blipFill>
          <a:blip r:embed="rId4"/>
          <a:stretch>
            <a:fillRect/>
          </a:stretch>
        </p:blipFill>
        <p:spPr>
          <a:xfrm>
            <a:off x="4890500" y="914400"/>
            <a:ext cx="6179236"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The filter option allows you to add additional criteria when the view displays too much information.</a:t>
            </a:r>
          </a:p>
          <a:p>
            <a:pPr marL="0" indent="0">
              <a:buNone/>
            </a:pPr>
            <a:r>
              <a:rPr/>
              <a:t>You can filter based on object metrics and object properties. To configure a data filter, you need to specify the data type, the data, the data value (historical high/low or timestamp), the logical operator, and a reference value.</a:t>
            </a:r>
          </a:p>
          <a:p>
            <a:pPr marL="0" indent="0">
              <a:buNone/>
            </a:pPr>
            <a:r>
              <a:rPr/>
              <a:t>You can add multiple criteria to the criteria set. The filter returns results that match all the specified criteria.</a:t>
            </a: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Adding a View Summary</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add more than one summary row or column and configure each to show different aggregations.</a:t>
            </a:r>
          </a:p>
        </p:txBody>
      </p:sp>
      <p:pic>
        <p:nvPicPr>
          <p:cNvPr id="8" name="Content Placeholder 7|1374|1166"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395659" y="1582738"/>
            <a:ext cx="5400682" cy="4583112"/>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Distribution View Configuration: Visualization</a:t>
            </a:r>
          </a:p>
        </p:txBody>
      </p:sp>
      <p:pic>
        <p:nvPicPr>
          <p:cNvPr id="3" name="Content Placeholder 2|1289|975" descr="graphical user interface, application"/>
          <p:cNvPicPr>
            <a:picLocks noGrp="1" noChangeAspect="1"/>
          </p:cNvPicPr>
          <p:nvPr>
            <p:ph sz="half" idx="1"/>
          </p:nvPr>
        </p:nvPicPr>
        <p:blipFill>
          <a:blip r:embed="rId4"/>
          <a:stretch>
            <a:fillRect/>
          </a:stretch>
        </p:blipFill>
        <p:spPr>
          <a:xfrm>
            <a:off x="4508776" y="914400"/>
            <a:ext cx="6942685"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For the Distribution view, you create a pie chart, a bar chart, or donut chart, and specify the Distribution Type. It determines the distribution of objects to buckets.</a:t>
            </a:r>
          </a:p>
          <a:p>
            <a:pPr marL="0" indent="0">
              <a:buNone/>
            </a:pPr>
            <a:r>
              <a:rPr/>
              <a:t>The colors of the slices in a pie or donut chart appear in the order defined by the default color palette. You can set alternative colors for the chart.</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Distribution View Configuration: Distribution Type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VCF Operations view distribution type provides aggregated data about resource distribution in the monitored environment.</a:t>
            </a:r>
          </a:p>
        </p:txBody>
      </p:sp>
      <p:pic>
        <p:nvPicPr>
          <p:cNvPr id="8" name="Content Placeholder 7|1289|975"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066446" y="1582738"/>
            <a:ext cx="6059108" cy="4583112"/>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Trend View Configuration</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a:t>
            </a:r>
            <a:r>
              <a:rPr lang="en-US" b="1" dirty="0">
                <a:solidFill>
                  <a:srgbClr val="000000"/>
                </a:solidFill>
                <a:latin typeface="Arial" panose="020B0604020202020204" pitchFamily="34" charset="0"/>
                <a:cs typeface="Arial" panose="020B0604020202020204" pitchFamily="34" charset="0"/>
              </a:rPr>
              <a:t>Configuration</a:t>
            </a:r>
            <a:r>
              <a:rPr/>
              <a:t> pane for a view is specific to the type of view that you select. To configure a Trend view, you specify whether you want to use the historical data, forecast data, or both.</a:t>
            </a:r>
          </a:p>
        </p:txBody>
      </p:sp>
      <p:pic>
        <p:nvPicPr>
          <p:cNvPr id="8" name="Content Placeholder 7|1149|614" descr="graphical user interface">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1807730" y="1582738"/>
            <a:ext cx="8576539" cy="4583112"/>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Module Lessons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mj-lt"/>
              <a:buAutoNum type="arabicPeriod"/>
            </a:pPr>
            <a:r>
              <a:rPr/>
              <a:t>Introduction to Metrics</a:t>
            </a:r>
          </a:p>
          <a:p>
            <a:pPr>
              <a:buFont typeface="+mj-lt"/>
              <a:buAutoNum type="arabicPeriod" startAt="2"/>
            </a:pPr>
            <a:r>
              <a:rPr/>
              <a:t>Creating and Managing Views</a:t>
            </a:r>
          </a:p>
          <a:p>
            <a:pPr>
              <a:buFont typeface="+mj-lt"/>
              <a:buAutoNum type="arabicPeriod" startAt="3"/>
            </a:pPr>
            <a:r>
              <a:rPr/>
              <a:t>Viewing and Managing Reports</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Managing Views</a:t>
            </a:r>
          </a:p>
        </p:txBody>
      </p:sp>
      <p:pic>
        <p:nvPicPr>
          <p:cNvPr id="3" name="Content Placeholder 2|1293|983" descr="graphical user interface, application, table"/>
          <p:cNvPicPr>
            <a:picLocks noGrp="1" noChangeAspect="1"/>
          </p:cNvPicPr>
          <p:nvPr>
            <p:ph sz="half" idx="1"/>
          </p:nvPr>
        </p:nvPicPr>
        <p:blipFill>
          <a:blip r:embed="rId4"/>
          <a:stretch>
            <a:fillRect/>
          </a:stretch>
        </p:blipFill>
        <p:spPr>
          <a:xfrm>
            <a:off x="4526342" y="914400"/>
            <a:ext cx="6907553"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perform the following actions on views: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Edit</a:t>
            </a:r>
            <a:r>
              <a:rPr/>
              <a:t> a view: When you edit a view, all changes are applied to report templates that contain the view.</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Delete</a:t>
            </a:r>
            <a:r>
              <a:rPr/>
              <a:t> a view: When you delete a view, the view is removed from all the report templates that contain the view.</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Clone</a:t>
            </a:r>
            <a:r>
              <a:rPr/>
              <a:t> a view: When you clone a view, the changes that you make to the clone do not affect the source view.</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Export</a:t>
            </a:r>
            <a:r>
              <a:rPr/>
              <a:t> a view: You can download and share the view configuration details in a ZIP file.</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Deleting a View</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When a view is deleted, several areas in the user interface are affected:</a:t>
            </a:r>
          </a:p>
          <a:p>
            <a:pPr>
              <a:buFont typeface="Arial" pitchFamily="34" charset="0"/>
              <a:buChar char="•"/>
            </a:pPr>
            <a:r>
              <a:rPr/>
              <a:t>Report templates: The view is removed from the report template.</a:t>
            </a:r>
          </a:p>
          <a:p>
            <a:pPr>
              <a:buFont typeface="Arial" pitchFamily="34" charset="0"/>
              <a:buChar char="•"/>
            </a:pPr>
            <a:r>
              <a:rPr/>
              <a:t>Dashboards: The View widget appears. The view does not exist.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Further Analysis</a:t>
            </a:r>
            <a:r>
              <a:rPr/>
              <a:t> pane on the </a:t>
            </a:r>
            <a:r>
              <a:rPr lang="en-US" b="1" dirty="0">
                <a:solidFill>
                  <a:srgbClr val="000000"/>
                </a:solidFill>
                <a:latin typeface="Arial" panose="020B0604020202020204" pitchFamily="34" charset="0"/>
                <a:cs typeface="Arial" panose="020B0604020202020204" pitchFamily="34" charset="0"/>
              </a:rPr>
              <a:t>Analysis</a:t>
            </a:r>
            <a:r>
              <a:rPr/>
              <a:t> tab: The link to the view is removed.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Views</a:t>
            </a:r>
            <a:r>
              <a:rPr/>
              <a:t> tab for the selected object: The view is removed from the list.</a:t>
            </a:r>
          </a:p>
        </p:txBody>
      </p:sp>
      <p:pic>
        <p:nvPicPr>
          <p:cNvPr id="13" name="Content Placeholder 12|557|456" descr="graphical user interface,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436974"/>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Creating a Custom View</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Create a view to display the VM information:</a:t>
            </a:r>
          </a:p>
          <a:p>
            <a:pPr>
              <a:buFont typeface="+mj-lt"/>
              <a:buAutoNum type="arabicPeriod"/>
            </a:pPr>
            <a:r>
              <a:rPr/>
              <a:t>Create a View that Provides the VM Configuration Details</a:t>
            </a:r>
          </a:p>
          <a:p>
            <a:pPr>
              <a:buFont typeface="+mj-lt"/>
              <a:buAutoNum type="arabicPeriod" startAt="2"/>
            </a:pPr>
            <a:r>
              <a:rPr/>
              <a:t>Define the Data to Include in the VM Configuration Details View</a:t>
            </a:r>
          </a:p>
          <a:p>
            <a:pPr>
              <a:buFont typeface="+mj-lt"/>
              <a:buAutoNum type="arabicPeriod" startAt="3"/>
            </a:pPr>
            <a:r>
              <a:rPr/>
              <a:t>Preview Live Data in the VM Configuration Details View</a:t>
            </a:r>
          </a:p>
          <a:p>
            <a:pPr>
              <a:buFont typeface="+mj-lt"/>
              <a:buAutoNum type="arabicPeriod" startAt="4"/>
            </a:pPr>
            <a:r>
              <a:rPr/>
              <a:t>Add a Summary Row to the VM Configuration Details View</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Outline the role of views in VCF Operations</a:t>
            </a:r>
          </a:p>
          <a:p>
            <a:pPr>
              <a:buFont typeface="Arial" pitchFamily="34" charset="0"/>
              <a:buChar char="•"/>
            </a:pPr>
            <a:r>
              <a:rPr/>
              <a:t>Create a basic custom view and configure view settings</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Viewing and Managing Reports</a:t>
            </a:r>
          </a:p>
        </p:txBody>
      </p:sp>
      <p:sp>
        <p:nvSpPr>
          <p:cNvPr id="10116"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Outline the roles of reports in VCF Operations</a:t>
            </a:r>
          </a:p>
          <a:p>
            <a:pPr>
              <a:buFont typeface="Arial" pitchFamily="34" charset="0"/>
              <a:buChar char="•"/>
            </a:pPr>
            <a:r>
              <a:rPr/>
              <a:t>Create a basic report and configure report settings</a:t>
            </a:r>
          </a:p>
          <a:p>
            <a:pPr>
              <a:buFont typeface="Arial" pitchFamily="34" charset="0"/>
              <a:buChar char="•"/>
            </a:pPr>
            <a:r>
              <a:rPr/>
              <a:t>Create a custom report template</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Reports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With the VCF Operations reporting functions, you can generate a report to capture details about the current or predicted resource needs.</a:t>
            </a:r>
          </a:p>
          <a:p>
            <a:pPr marL="0" indent="0">
              <a:buNone/>
            </a:pPr>
            <a:r>
              <a:rPr/>
              <a:t>A report is a scheduled snapshot of views and dashboards. Reports represent objects and metrics and can also contain a cover page, table of contents, and footer.</a:t>
            </a:r>
          </a:p>
          <a:p>
            <a:pPr marL="0" indent="0">
              <a:buNone/>
            </a:pPr>
            <a:r>
              <a:rPr/>
              <a:t>You can download the report in a PDF or CSV file format for future and offline needs.</a:t>
            </a:r>
          </a:p>
        </p:txBody>
      </p:sp>
      <p:pic>
        <p:nvPicPr>
          <p:cNvPr id="13" name="Content Placeholder 12|817|855" descr="diagram, engineering drawing">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363511" y="914400"/>
            <a:ext cx="5018052" cy="5251450"/>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Report Templates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A report template is a predefined container of one or more views in a specified order. You can access the report templates under </a:t>
            </a:r>
            <a:r>
              <a:rPr lang="en-US" b="1" dirty="0">
                <a:solidFill>
                  <a:srgbClr val="000000"/>
                </a:solidFill>
                <a:latin typeface="Arial" panose="020B0604020202020204" pitchFamily="34" charset="0"/>
                <a:cs typeface="Arial" panose="020B0604020202020204" pitchFamily="34" charset="0"/>
              </a:rPr>
              <a:t>Infrastructure Operations &gt; Dashboards &amp; Reports &gt; Reports</a:t>
            </a:r>
            <a:r>
              <a:rPr/>
              <a:t>.</a:t>
            </a:r>
          </a:p>
        </p:txBody>
      </p:sp>
      <p:pic>
        <p:nvPicPr>
          <p:cNvPr id="8" name="Content Placeholder 7|1623|1046" descr="a screenshot of a computer">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540364" y="1582738"/>
            <a:ext cx="7111272" cy="4583112"/>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Creating a Report Template</a:t>
            </a:r>
          </a:p>
        </p:txBody>
      </p:sp>
      <p:pic>
        <p:nvPicPr>
          <p:cNvPr id="3" name="Content Placeholder 2|1343|984" descr="graphical user interface, application, table"/>
          <p:cNvPicPr>
            <a:picLocks noGrp="1" noChangeAspect="1"/>
          </p:cNvPicPr>
          <p:nvPr>
            <p:ph sz="half" idx="1"/>
          </p:nvPr>
        </p:nvPicPr>
        <p:blipFill>
          <a:blip r:embed="rId4"/>
          <a:stretch>
            <a:fillRect/>
          </a:stretch>
        </p:blipFill>
        <p:spPr>
          <a:xfrm>
            <a:off x="4396431" y="914400"/>
            <a:ext cx="7167375"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You can create a custom report template based on your requirements. To add a custom template, click the </a:t>
            </a:r>
            <a:r>
              <a:rPr lang="en-US" b="1" dirty="0">
                <a:solidFill>
                  <a:srgbClr val="000000"/>
                </a:solidFill>
                <a:latin typeface="Arial" panose="020B0604020202020204" pitchFamily="34" charset="0"/>
                <a:cs typeface="Arial" panose="020B0604020202020204" pitchFamily="34" charset="0"/>
              </a:rPr>
              <a:t>ADD</a:t>
            </a:r>
            <a:r>
              <a:rPr/>
              <a:t> button or click </a:t>
            </a:r>
            <a:r>
              <a:rPr lang="en-US" b="1" dirty="0">
                <a:solidFill>
                  <a:srgbClr val="000000"/>
                </a:solidFill>
                <a:latin typeface="Arial" panose="020B0604020202020204" pitchFamily="34" charset="0"/>
                <a:cs typeface="Arial" panose="020B0604020202020204" pitchFamily="34" charset="0"/>
              </a:rPr>
              <a:t>+ Create</a:t>
            </a:r>
            <a:r>
              <a:rPr/>
              <a: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need to complete the following tasks when creating a custom report template:</a:t>
            </a:r>
          </a:p>
          <a:p>
            <a:pPr>
              <a:buFont typeface="+mj-lt"/>
              <a:buAutoNum type="arabicPeriod"/>
            </a:pPr>
            <a:r>
              <a:rPr/>
              <a:t>Setting name and description.</a:t>
            </a:r>
          </a:p>
          <a:p>
            <a:pPr>
              <a:buFont typeface="+mj-lt"/>
              <a:buAutoNum type="arabicPeriod" startAt="2"/>
            </a:pPr>
            <a:r>
              <a:rPr/>
              <a:t>Adding views and dashboards.</a:t>
            </a:r>
          </a:p>
          <a:p>
            <a:pPr>
              <a:buFont typeface="+mj-lt"/>
              <a:buAutoNum type="arabicPeriod" startAt="3"/>
            </a:pPr>
            <a:r>
              <a:rPr/>
              <a:t>Configuring layout and format.</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Adding Views and Dashboards to a Report Template</a:t>
            </a:r>
          </a:p>
        </p:txBody>
      </p:sp>
      <p:pic>
        <p:nvPicPr>
          <p:cNvPr id="3" name="Content Placeholder 2|1339|984" descr="graphical user interface, application"/>
          <p:cNvPicPr>
            <a:picLocks noGrp="1" noChangeAspect="1"/>
          </p:cNvPicPr>
          <p:nvPr>
            <p:ph sz="half" idx="1"/>
          </p:nvPr>
        </p:nvPicPr>
        <p:blipFill>
          <a:blip r:embed="rId4"/>
          <a:stretch>
            <a:fillRect/>
          </a:stretch>
        </p:blipFill>
        <p:spPr>
          <a:xfrm>
            <a:off x="4407104" y="914400"/>
            <a:ext cx="7146028"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To add a view or a dashboard to your report template, select the view or dashboard from the list in the right pane and drag it to the main </a:t>
            </a:r>
            <a:r>
              <a:rPr lang="en-US" b="1" dirty="0">
                <a:solidFill>
                  <a:srgbClr val="000000"/>
                </a:solidFill>
                <a:latin typeface="Arial" panose="020B0604020202020204" pitchFamily="34" charset="0"/>
                <a:cs typeface="Arial" panose="020B0604020202020204" pitchFamily="34" charset="0"/>
              </a:rPr>
              <a:t>Report Template Structure</a:t>
            </a:r>
            <a:r>
              <a:rPr/>
              <a:t> pane.</a:t>
            </a:r>
          </a:p>
          <a:p>
            <a:pPr marL="0" indent="0">
              <a:buNone/>
            </a:pPr>
            <a:r>
              <a:rPr/>
              <a:t>You can use the </a:t>
            </a:r>
            <a:r>
              <a:rPr lang="en-US" b="1" dirty="0">
                <a:solidFill>
                  <a:srgbClr val="000000"/>
                </a:solidFill>
                <a:latin typeface="Arial" panose="020B0604020202020204" pitchFamily="34" charset="0"/>
                <a:cs typeface="Arial" panose="020B0604020202020204" pitchFamily="34" charset="0"/>
              </a:rPr>
              <a:t>Views and Dashboards</a:t>
            </a:r>
            <a:r>
              <a:rPr/>
              <a:t> toggle to switch between a list of views and a list of dashboards. You can add multiple views and dashboards to a single report template.</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Introduction to Metrics</a:t>
            </a:r>
          </a:p>
        </p:txBody>
      </p:sp>
      <p:sp>
        <p:nvSpPr>
          <p:cNvPr id="1000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Configuring the Report Layout</a:t>
            </a:r>
          </a:p>
        </p:txBody>
      </p:sp>
      <p:pic>
        <p:nvPicPr>
          <p:cNvPr id="3" name="Content Placeholder 2|1340|984" descr="graphical user interface"/>
          <p:cNvPicPr>
            <a:picLocks noGrp="1" noChangeAspect="1"/>
          </p:cNvPicPr>
          <p:nvPr>
            <p:ph sz="half" idx="1"/>
          </p:nvPr>
        </p:nvPicPr>
        <p:blipFill>
          <a:blip r:embed="rId4"/>
          <a:stretch>
            <a:fillRect/>
          </a:stretch>
        </p:blipFill>
        <p:spPr>
          <a:xfrm>
            <a:off x="4404436" y="914400"/>
            <a:ext cx="7151365"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report template provides the following layout options:</a:t>
            </a:r>
          </a:p>
          <a:p>
            <a:pPr>
              <a:buFont typeface="Arial" pitchFamily="34" charset="0"/>
              <a:buChar char="•"/>
            </a:pPr>
            <a:r>
              <a:rPr/>
              <a:t>Select </a:t>
            </a:r>
            <a:r>
              <a:rPr lang="en-US" b="1" dirty="0">
                <a:solidFill>
                  <a:srgbClr val="000000"/>
                </a:solidFill>
                <a:latin typeface="Arial" panose="020B0604020202020204" pitchFamily="34" charset="0"/>
                <a:cs typeface="Arial" panose="020B0604020202020204" pitchFamily="34" charset="0"/>
              </a:rPr>
              <a:t>Cover Page</a:t>
            </a:r>
            <a:r>
              <a:rPr/>
              <a:t> to include an image up to 5 MB. The default report size is 8.5 inches by 11 inches. The image is resized to fit the report front page.</a:t>
            </a:r>
          </a:p>
          <a:p>
            <a:pPr>
              <a:buFont typeface="Arial" pitchFamily="34" charset="0"/>
              <a:buChar char="•"/>
            </a:pPr>
            <a:r>
              <a:rPr/>
              <a:t>Select </a:t>
            </a:r>
            <a:r>
              <a:rPr lang="en-US" b="1" dirty="0">
                <a:solidFill>
                  <a:srgbClr val="000000"/>
                </a:solidFill>
                <a:latin typeface="Arial" panose="020B0604020202020204" pitchFamily="34" charset="0"/>
                <a:cs typeface="Arial" panose="020B0604020202020204" pitchFamily="34" charset="0"/>
              </a:rPr>
              <a:t>Table of contents</a:t>
            </a:r>
            <a:r>
              <a:rPr/>
              <a:t> to include a list of the template parts, organized in the order of their appearance in the report.</a:t>
            </a:r>
          </a:p>
          <a:p>
            <a:pPr>
              <a:buFont typeface="Arial" pitchFamily="34" charset="0"/>
              <a:buChar char="•"/>
            </a:pPr>
            <a:r>
              <a:rPr/>
              <a:t>Select </a:t>
            </a:r>
            <a:r>
              <a:rPr lang="en-US" b="1" dirty="0">
                <a:solidFill>
                  <a:srgbClr val="000000"/>
                </a:solidFill>
                <a:latin typeface="Arial" panose="020B0604020202020204" pitchFamily="34" charset="0"/>
                <a:cs typeface="Arial" panose="020B0604020202020204" pitchFamily="34" charset="0"/>
              </a:rPr>
              <a:t>Footer</a:t>
            </a:r>
            <a:r>
              <a:rPr/>
              <a:t> to include the date when the report is created and when VCF Operations creates the report with the page number.</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Generating Reports</a:t>
            </a:r>
          </a:p>
        </p:txBody>
      </p:sp>
      <p:pic>
        <p:nvPicPr>
          <p:cNvPr id="3" name="Content Placeholder 2|1041|986" descr="graphical user interface, table"/>
          <p:cNvPicPr>
            <a:picLocks noGrp="1" noChangeAspect="1"/>
          </p:cNvPicPr>
          <p:nvPr>
            <p:ph sz="half" idx="1"/>
          </p:nvPr>
        </p:nvPicPr>
        <p:blipFill>
          <a:blip r:embed="rId4"/>
          <a:stretch>
            <a:fillRect/>
          </a:stretch>
        </p:blipFill>
        <p:spPr>
          <a:xfrm>
            <a:off x="5207928" y="914400"/>
            <a:ext cx="5544380"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Any predefined or user-created template is available on the </a:t>
            </a:r>
            <a:r>
              <a:rPr lang="en-US" b="1" dirty="0">
                <a:solidFill>
                  <a:srgbClr val="000000"/>
                </a:solidFill>
                <a:latin typeface="Arial" panose="020B0604020202020204" pitchFamily="34" charset="0"/>
                <a:cs typeface="Arial" panose="020B0604020202020204" pitchFamily="34" charset="0"/>
              </a:rPr>
              <a:t>Report Templates</a:t>
            </a:r>
            <a:r>
              <a:rPr/>
              <a:t> tab.</a:t>
            </a:r>
          </a:p>
          <a:p>
            <a:pPr marL="0" indent="0">
              <a:buNone/>
            </a:pPr>
            <a:r>
              <a:rPr/>
              <a:t>Click the vertical ellipsis next to the template name and click </a:t>
            </a:r>
            <a:r>
              <a:rPr lang="en-US" b="1" dirty="0">
                <a:solidFill>
                  <a:srgbClr val="000000"/>
                </a:solidFill>
                <a:latin typeface="Arial" panose="020B0604020202020204" pitchFamily="34" charset="0"/>
                <a:cs typeface="Arial" panose="020B0604020202020204" pitchFamily="34" charset="0"/>
              </a:rPr>
              <a:t>Run</a:t>
            </a:r>
            <a:r>
              <a:rPr/>
              <a:t> to generate a report.</a:t>
            </a:r>
          </a:p>
          <a:p>
            <a:pPr marL="0" indent="0">
              <a:buNone/>
            </a:pPr>
            <a:r>
              <a:rPr/>
              <a:t>You can see the number of reports generated from each template and when it was last used.</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Viewing Generated Reports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view generated reports on the </a:t>
            </a:r>
            <a:r>
              <a:rPr lang="en-US" b="1" dirty="0">
                <a:solidFill>
                  <a:srgbClr val="000000"/>
                </a:solidFill>
                <a:latin typeface="Arial" panose="020B0604020202020204" pitchFamily="34" charset="0"/>
                <a:cs typeface="Arial" panose="020B0604020202020204" pitchFamily="34" charset="0"/>
              </a:rPr>
              <a:t>Generated Reports</a:t>
            </a:r>
            <a:r>
              <a:rPr/>
              <a:t> tab. You can download the selected report or delete any generated reports.</a:t>
            </a:r>
          </a:p>
        </p:txBody>
      </p:sp>
      <p:pic>
        <p:nvPicPr>
          <p:cNvPr id="8" name="Content Placeholder 7|1040|984" descr="graphical user interface, text,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674030" y="1582738"/>
            <a:ext cx="4843939" cy="4583112"/>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Regenerating Reports</a:t>
            </a:r>
          </a:p>
        </p:txBody>
      </p:sp>
      <p:pic>
        <p:nvPicPr>
          <p:cNvPr id="3" name="Content Placeholder 2|1040|984" descr="graphical user interface, text, application"/>
          <p:cNvPicPr>
            <a:picLocks noGrp="1" noChangeAspect="1"/>
          </p:cNvPicPr>
          <p:nvPr>
            <p:ph sz="half" idx="1"/>
          </p:nvPr>
        </p:nvPicPr>
        <p:blipFill>
          <a:blip r:embed="rId4"/>
          <a:stretch>
            <a:fillRect/>
          </a:stretch>
        </p:blipFill>
        <p:spPr>
          <a:xfrm>
            <a:off x="5204962" y="914400"/>
            <a:ext cx="5550312"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All reports that are generated for a selected object appear on the </a:t>
            </a:r>
            <a:r>
              <a:rPr lang="en-US" b="1" dirty="0">
                <a:solidFill>
                  <a:srgbClr val="000000"/>
                </a:solidFill>
                <a:latin typeface="Arial" panose="020B0604020202020204" pitchFamily="34" charset="0"/>
                <a:cs typeface="Arial" panose="020B0604020202020204" pitchFamily="34" charset="0"/>
              </a:rPr>
              <a:t>Generated Reports</a:t>
            </a:r>
            <a:r>
              <a:rPr/>
              <a:t> tab.</a:t>
            </a:r>
          </a:p>
          <a:p>
            <a:pPr marL="0" indent="0">
              <a:buNone/>
            </a:pPr>
            <a:r>
              <a:rPr/>
              <a:t>You can download or run the selected report again from this location.</a:t>
            </a:r>
          </a:p>
          <a:p>
            <a:pPr marL="0" indent="0">
              <a:buNone/>
            </a:pPr>
            <a:r>
              <a:rPr/>
              <a:t>Regenerating a report increments the Generated reports number. The maximum number of reports generated per template is 10.</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Scheduling a Report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generate a report on a selected date, time, and recurrence, you select the object to run the report against and create a schedule for the report template.</a:t>
            </a:r>
          </a:p>
        </p:txBody>
      </p:sp>
      <p:pic>
        <p:nvPicPr>
          <p:cNvPr id="8" name="Content Placeholder 7|2504|2363"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667707" y="1582738"/>
            <a:ext cx="4856586" cy="4583112"/>
          </a:xfrm>
          <a:prstGeom prst="rect">
            <a:avLst/>
          </a:prstGeom>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Reporting Template Actions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You can delete, export, and import report templates from the </a:t>
            </a:r>
            <a:r>
              <a:rPr lang="en-US" b="1" dirty="0">
                <a:solidFill>
                  <a:srgbClr val="000000"/>
                </a:solidFill>
                <a:latin typeface="Arial" panose="020B0604020202020204" pitchFamily="34" charset="0"/>
                <a:cs typeface="Arial" panose="020B0604020202020204" pitchFamily="34" charset="0"/>
              </a:rPr>
              <a:t>Actions</a:t>
            </a:r>
            <a:r>
              <a:rPr/>
              <a:t> menu.</a:t>
            </a:r>
          </a:p>
          <a:p>
            <a:pPr marL="0" indent="0">
              <a:buNone/>
            </a:pPr>
            <a:r>
              <a:rPr/>
              <a:t>You can also upload a common default image for the cover page of reports.</a:t>
            </a:r>
          </a:p>
          <a:p>
            <a:pPr marL="0" indent="0">
              <a:buNone/>
            </a:pPr>
            <a:r>
              <a:rPr/>
              <a:t>The cover pages of user-defined reports do not change when you update the default cover page image.</a:t>
            </a:r>
          </a:p>
        </p:txBody>
      </p:sp>
      <p:pic>
        <p:nvPicPr>
          <p:cNvPr id="13" name="Content Placeholder 12|1040|984" descr="graphical user interface,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5127893"/>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Report Template Ownership</a:t>
            </a:r>
          </a:p>
        </p:txBody>
      </p:sp>
      <p:pic>
        <p:nvPicPr>
          <p:cNvPr id="3" name="Content Placeholder 2|1039|985" descr="graphical user interface, application"/>
          <p:cNvPicPr>
            <a:picLocks noGrp="1" noChangeAspect="1"/>
          </p:cNvPicPr>
          <p:nvPr>
            <p:ph sz="half" idx="1"/>
          </p:nvPr>
        </p:nvPicPr>
        <p:blipFill>
          <a:blip r:embed="rId4"/>
          <a:stretch>
            <a:fillRect/>
          </a:stretch>
        </p:blipFill>
        <p:spPr>
          <a:xfrm>
            <a:off x="5210445" y="914400"/>
            <a:ext cx="5539346"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By default, the owner of the report template is the user who creates the template. Any VCF Operations user can see the report template and run the template to generate reports. A generated report is user specific.</a:t>
            </a:r>
          </a:p>
          <a:p>
            <a:pPr marL="0" indent="0">
              <a:buNone/>
            </a:pPr>
            <a:r>
              <a:rPr/>
              <a:t>When the user is deleted, all the report templates owned by the user are automatically transferred to the System account.</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Best Practices for Creating and Using Views and Reports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When you create or use views and reports, you can follow these best practices:</a:t>
            </a:r>
          </a:p>
          <a:p>
            <a:pPr>
              <a:buFont typeface="Arial" pitchFamily="34" charset="0"/>
              <a:buChar char="•"/>
            </a:pPr>
            <a:r>
              <a:rPr/>
              <a:t>Use views and reports that are available and predefined: Use the predefined views and reports that provide the needed information.</a:t>
            </a:r>
          </a:p>
          <a:p>
            <a:pPr>
              <a:buFont typeface="Arial" pitchFamily="34" charset="0"/>
              <a:buChar char="•"/>
            </a:pPr>
            <a:r>
              <a:rPr/>
              <a:t>Clone views or reports to make changes and rename with your company’s naming convention: If minor changes are needed from a predefined view or report, clone the predefined view or report before making changes and save it with a naming convention that identifies the company. The cloned view or report can be easily identified and exported for future use.</a:t>
            </a:r>
          </a:p>
          <a:p>
            <a:pPr>
              <a:buFont typeface="Arial" pitchFamily="34" charset="0"/>
              <a:buChar char="•"/>
            </a:pPr>
            <a:r>
              <a:rPr/>
              <a:t>Create customized views and reports: Customize views and reports based on the dashboards and reports that must show the precise information. Use your customized views for your customized dashboards and customized reports.</a:t>
            </a: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Creating Custom Report Templates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Create report templates that can generate required information about your private cloud environment:</a:t>
            </a:r>
          </a:p>
          <a:p>
            <a:pPr>
              <a:buFont typeface="+mj-lt"/>
              <a:buAutoNum type="arabicPeriod"/>
            </a:pPr>
            <a:r>
              <a:rPr/>
              <a:t>Create a Report Template Using the Virtual Machine Configuration Summary View</a:t>
            </a:r>
          </a:p>
          <a:p>
            <a:pPr>
              <a:buFont typeface="+mj-lt"/>
              <a:buAutoNum type="arabicPeriod" startAt="2"/>
            </a:pPr>
            <a:r>
              <a:rPr/>
              <a:t>Create a Report Template Using Two Dashboards</a:t>
            </a: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Outline the roles of reports in VCF Operations</a:t>
            </a:r>
          </a:p>
          <a:p>
            <a:pPr>
              <a:buFont typeface="Arial" pitchFamily="34" charset="0"/>
              <a:buChar char="•"/>
            </a:pPr>
            <a:r>
              <a:rPr/>
              <a:t>Create a basic report and configure report settings</a:t>
            </a:r>
          </a:p>
          <a:p>
            <a:pPr>
              <a:buFont typeface="Arial" pitchFamily="34" charset="0"/>
              <a:buChar char="•"/>
            </a:pPr>
            <a:r>
              <a:rPr/>
              <a:t>Create a custom report template</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Outline the role of metrics in VCF Operations</a:t>
            </a:r>
          </a:p>
          <a:p>
            <a:pPr>
              <a:buFont typeface="Arial" pitchFamily="34" charset="0"/>
              <a:buChar char="•"/>
            </a:pPr>
            <a:r>
              <a:rPr/>
              <a:t>Distinguish between metrics and properties</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Metrics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Metrics are quantitative measurements collected from various objects, such as virtual machine, storage device, and so on. Metrics are usually time-based and numerical. Metrics data can reflect performance and health of the objects, such as CPU utilization, memory usage, network latency, etc.</a:t>
            </a:r>
          </a:p>
          <a:p>
            <a:pPr marL="0" indent="0">
              <a:buNone/>
            </a:pPr>
            <a:r>
              <a:rPr/>
              <a:t>VCF Operations can collect metrics data from such objects in your environment, use the metrics data in analysis, and provide key performance and health insights for environment optimization and troubleshooting.</a:t>
            </a:r>
          </a:p>
        </p:txBody>
      </p:sp>
      <p:pic>
        <p:nvPicPr>
          <p:cNvPr id="13" name="Content Placeholder 12|412|289" descr="diagram">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806411"/>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Predefined Metrics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VCF and VCF Operations are built to support various types of infrastructure objects powered by VMware and other third-party cloud infrastructure platforms. With this ability, VCF Operations can naturally collect a wide range of metrics from these infrastructure objects. These types of metrics are categorized as predefined metrics.</a:t>
            </a:r>
          </a:p>
          <a:p>
            <a:pPr marL="0" indent="0">
              <a:buNone/>
            </a:pPr>
            <a:r>
              <a:rPr/>
              <a:t>For example, VCF Operations can collect CPU usage, data store, memory utilization, disk space utilization, and network metrics from a virtual machine for administrators to understand its runtime statistics and performance condition.</a:t>
            </a:r>
          </a:p>
        </p:txBody>
      </p:sp>
      <p:pic>
        <p:nvPicPr>
          <p:cNvPr id="13" name="Content Placeholder 12|853|911" descr="graphical user interface, text,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413983" y="914400"/>
            <a:ext cx="4917109" cy="525145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Super Metrics</a:t>
            </a:r>
          </a:p>
        </p:txBody>
      </p:sp>
      <p:pic>
        <p:nvPicPr>
          <p:cNvPr id="3" name="Content Placeholder 2|1095|792" descr="graphical user interface, text, application, email"/>
          <p:cNvPicPr>
            <a:picLocks noGrp="1" noChangeAspect="1"/>
          </p:cNvPicPr>
          <p:nvPr>
            <p:ph sz="half" idx="1"/>
          </p:nvPr>
        </p:nvPicPr>
        <p:blipFill>
          <a:blip r:embed="rId4"/>
          <a:stretch>
            <a:fillRect/>
          </a:stretch>
        </p:blipFill>
        <p:spPr>
          <a:xfrm>
            <a:off x="4377837" y="914400"/>
            <a:ext cx="7204563" cy="5210971"/>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 Super Metric in VCF Operations is a custom metric that you can create when you want to check the health of your environment but cannot find a suitable metric to perform the analysis.</a:t>
            </a:r>
          </a:p>
          <a:p>
            <a:pPr marL="0" indent="0">
              <a:buNone/>
            </a:pPr>
            <a:r>
              <a:rPr/>
              <a:t>In a super metric, you can include multiple metrics and formula expressions to calculate the desired metric. For example, you can create a super metric to calculate the average virtual machine CPU utilization across an entire cluster.</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Property</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Properties are attributes or characteristics collected from various objects. Properties are descriptive and non-time-based, and property values usually do not change frequently. Examples of properties include VM names, number of CPU cores per socket, number of virtual disks, etc. Properties data are often useful for planning system setups, grouping, and other high-level decision making.</a:t>
            </a:r>
          </a:p>
          <a:p>
            <a:pPr marL="0" indent="0">
              <a:buNone/>
            </a:pPr>
            <a:r>
              <a:rPr/>
              <a:t>VCF Operations can collect properties data from objects in your environment. Administrators can use the properties data to understand configuration and state of resources.</a:t>
            </a:r>
          </a:p>
        </p:txBody>
      </p:sp>
      <p:pic>
        <p:nvPicPr>
          <p:cNvPr id="13" name="Content Placeholder 12|852|909" descr="graphical user interface">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411462" y="914400"/>
            <a:ext cx="4922150" cy="525145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PROJECT_OPEN" val="0"/>
  <p:tag name="ARTICULATE_SLIDE_COUNT" val="1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Custom 1">
      <a:dk1>
        <a:srgbClr val="717074"/>
      </a:dk1>
      <a:lt1>
        <a:srgbClr val="FFFFFF"/>
      </a:lt1>
      <a:dk2>
        <a:srgbClr val="000000"/>
      </a:dk2>
      <a:lt2>
        <a:srgbClr val="F2F2F2"/>
      </a:lt2>
      <a:accent1>
        <a:srgbClr val="007B8C"/>
      </a:accent1>
      <a:accent2>
        <a:srgbClr val="005C8A"/>
      </a:accent2>
      <a:accent3>
        <a:srgbClr val="0098C7"/>
      </a:accent3>
      <a:accent4>
        <a:srgbClr val="61A60E"/>
      </a:accent4>
      <a:accent5>
        <a:srgbClr val="7F35B2"/>
      </a:accent5>
      <a:accent6>
        <a:srgbClr val="EDB516"/>
      </a:accent6>
      <a:hlink>
        <a:srgbClr val="005C8A"/>
      </a:hlink>
      <a:folHlink>
        <a:srgbClr val="0098C7"/>
      </a:folHlink>
    </a:clrScheme>
    <a:fontScheme name="Metropolis">
      <a:majorFont>
        <a:latin typeface="Metropolis"/>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TotalTime>
  <Words>3757</Words>
  <Application>Microsoft Office PowerPoint</Application>
  <PresentationFormat>Custom</PresentationFormat>
  <Paragraphs>397</Paragraphs>
  <Slides>49</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Metropolis-Regular</vt:lpstr>
      <vt:lpstr>Courier New</vt:lpstr>
      <vt:lpstr>Metropolis</vt:lpstr>
      <vt:lpstr>Verdana</vt:lpstr>
      <vt:lpstr>Times New Roman</vt:lpstr>
      <vt:lpstr>CORP_TEMPLATE_ILT</vt:lpstr>
      <vt:lpstr>Metrics, Views, and Reports</vt:lpstr>
      <vt:lpstr>Importance</vt:lpstr>
      <vt:lpstr>Module Lessons</vt:lpstr>
      <vt:lpstr>Introduction to Metrics</vt:lpstr>
      <vt:lpstr>Learner Objectives</vt:lpstr>
      <vt:lpstr>Understanding Metrics</vt:lpstr>
      <vt:lpstr>Understanding Predefined Metrics</vt:lpstr>
      <vt:lpstr>Understanding Super Metrics</vt:lpstr>
      <vt:lpstr>Understanding Property</vt:lpstr>
      <vt:lpstr>Review of Learner Objectives</vt:lpstr>
      <vt:lpstr>Creating and Managing Views</vt:lpstr>
      <vt:lpstr>Learner Objectives</vt:lpstr>
      <vt:lpstr>Understanding Views</vt:lpstr>
      <vt:lpstr>Predefined Views</vt:lpstr>
      <vt:lpstr>Creating a Custom View</vt:lpstr>
      <vt:lpstr>Understanding View Types</vt:lpstr>
      <vt:lpstr>Specifying the View Name and Configuration</vt:lpstr>
      <vt:lpstr>Configuring View Visibility Settings</vt:lpstr>
      <vt:lpstr>Adding Data Subject</vt:lpstr>
      <vt:lpstr>Selecting Data Subjects</vt:lpstr>
      <vt:lpstr>Configuring Data Metrics</vt:lpstr>
      <vt:lpstr>Previewing a View</vt:lpstr>
      <vt:lpstr>Configuring Basic Time Settings</vt:lpstr>
      <vt:lpstr>Configuring Advanced Time Settings</vt:lpstr>
      <vt:lpstr>Configuring a Data Filter</vt:lpstr>
      <vt:lpstr>Adding a View Summary</vt:lpstr>
      <vt:lpstr>Distribution View Configuration: Visualization</vt:lpstr>
      <vt:lpstr>Distribution View Configuration: Distribution Type</vt:lpstr>
      <vt:lpstr>Trend View Configuration</vt:lpstr>
      <vt:lpstr>Managing Views</vt:lpstr>
      <vt:lpstr>Deleting a View</vt:lpstr>
      <vt:lpstr>Lab: Creating a Custom View</vt:lpstr>
      <vt:lpstr>Review of Learner Objectives</vt:lpstr>
      <vt:lpstr>Viewing and Managing Reports</vt:lpstr>
      <vt:lpstr>Learner Objectives</vt:lpstr>
      <vt:lpstr>Understanding Reports</vt:lpstr>
      <vt:lpstr>Report Templates</vt:lpstr>
      <vt:lpstr>Creating a Report Template</vt:lpstr>
      <vt:lpstr>Adding Views and Dashboards to a Report Template</vt:lpstr>
      <vt:lpstr>Configuring the Report Layout</vt:lpstr>
      <vt:lpstr>Generating Reports</vt:lpstr>
      <vt:lpstr>Viewing Generated Reports</vt:lpstr>
      <vt:lpstr>Regenerating Reports</vt:lpstr>
      <vt:lpstr>Scheduling a Report</vt:lpstr>
      <vt:lpstr>Reporting Template Actions</vt:lpstr>
      <vt:lpstr>Understanding Report Template Ownership</vt:lpstr>
      <vt:lpstr>Best Practices for Creating and Using Views and Reports</vt:lpstr>
      <vt:lpstr>Lab: Creating Custom Report Templates</vt:lpstr>
      <vt:lpstr>Review of Learner Objectives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Twibill</dc:creator>
  <cp:lastModifiedBy>Administrator</cp:lastModifiedBy>
  <cp:revision>59</cp:revision>
  <dcterms:created xsi:type="dcterms:W3CDTF">2014-01-24T17:41:39Z</dcterms:created>
  <dcterms:modified xsi:type="dcterms:W3CDTF">2025-08-09T04:27:05Z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2025-08-09T04:26:54Z</vt:filetime>
  </property>
  <property fmtid="{D5CDD505-2E9C-101B-9397-08002B2CF9AE}" pid="6" name="PowerPoint Output Version">
    <vt:lpwstr>2024.4.17 Build 20000118.0846</vt:lpwstr>
  </property>
</Properties>
</file>